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4" d="100"/>
          <a:sy n="104" d="100"/>
        </p:scale>
        <p:origin x="120" y="3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smtClean="0"/>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11/29/2023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11/29/2023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smtClean="0"/>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11/29/2023</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184" y="790832"/>
            <a:ext cx="11694694" cy="1590547"/>
          </a:xfrm>
        </p:spPr>
        <p:txBody>
          <a:bodyPr/>
          <a:lstStyle/>
          <a:p>
            <a:r>
              <a:rPr lang="en-US" b="0" i="1" dirty="0" smtClean="0"/>
              <a:t>Enhancing productivity</a:t>
            </a:r>
            <a:r>
              <a:rPr lang="en-US" dirty="0" smtClean="0"/>
              <a:t>: Lockout limit</a:t>
            </a:r>
            <a:endParaRPr lang="en-US" dirty="0"/>
          </a:p>
        </p:txBody>
      </p:sp>
      <p:sp>
        <p:nvSpPr>
          <p:cNvPr id="3" name="Subtitle 2"/>
          <p:cNvSpPr>
            <a:spLocks noGrp="1"/>
          </p:cNvSpPr>
          <p:nvPr>
            <p:ph type="subTitle" idx="1"/>
          </p:nvPr>
        </p:nvSpPr>
        <p:spPr>
          <a:xfrm>
            <a:off x="1150425" y="3264287"/>
            <a:ext cx="9001462" cy="1655762"/>
          </a:xfrm>
        </p:spPr>
        <p:txBody>
          <a:bodyPr>
            <a:normAutofit fontScale="77500" lnSpcReduction="20000"/>
          </a:bodyPr>
          <a:lstStyle/>
          <a:p>
            <a:r>
              <a:rPr lang="en-US" u="sng" dirty="0" smtClean="0"/>
              <a:t>Group Members: </a:t>
            </a:r>
          </a:p>
          <a:p>
            <a:pPr marL="342900" indent="-342900">
              <a:buFont typeface="Arial" panose="020B0604020202020204" pitchFamily="34" charset="0"/>
              <a:buChar char="•"/>
            </a:pPr>
            <a:r>
              <a:rPr lang="en-US" dirty="0" smtClean="0"/>
              <a:t>Omer Khalid 23K-0529</a:t>
            </a:r>
          </a:p>
          <a:p>
            <a:pPr marL="342900" indent="-342900">
              <a:buFont typeface="Arial" panose="020B0604020202020204" pitchFamily="34" charset="0"/>
              <a:buChar char="•"/>
            </a:pPr>
            <a:r>
              <a:rPr lang="en-US" dirty="0" smtClean="0"/>
              <a:t>Maaz Khan 23K-3036</a:t>
            </a:r>
          </a:p>
          <a:p>
            <a:pPr marL="342900" indent="-342900">
              <a:buFont typeface="Arial" panose="020B0604020202020204" pitchFamily="34" charset="0"/>
              <a:buChar char="•"/>
            </a:pPr>
            <a:r>
              <a:rPr lang="en-US" dirty="0" smtClean="0"/>
              <a:t>Abdul Jibran 23K-3014</a:t>
            </a:r>
            <a:endParaRPr lang="en-US" dirty="0"/>
          </a:p>
        </p:txBody>
      </p:sp>
    </p:spTree>
    <p:extLst>
      <p:ext uri="{BB962C8B-B14F-4D97-AF65-F5344CB8AC3E}">
        <p14:creationId xmlns:p14="http://schemas.microsoft.com/office/powerpoint/2010/main" val="29660494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293716"/>
            <a:ext cx="10353761" cy="1326321"/>
          </a:xfrm>
        </p:spPr>
        <p:txBody>
          <a:bodyPr/>
          <a:lstStyle/>
          <a:p>
            <a:r>
              <a:rPr lang="en-US" i="1" u="sng" dirty="0" smtClean="0"/>
              <a:t>conclusion</a:t>
            </a:r>
            <a:endParaRPr lang="en-US" i="1" u="sng" dirty="0"/>
          </a:p>
        </p:txBody>
      </p:sp>
      <p:sp>
        <p:nvSpPr>
          <p:cNvPr id="3" name="Content Placeholder 2"/>
          <p:cNvSpPr>
            <a:spLocks noGrp="1"/>
          </p:cNvSpPr>
          <p:nvPr>
            <p:ph idx="1"/>
          </p:nvPr>
        </p:nvSpPr>
        <p:spPr>
          <a:xfrm>
            <a:off x="913796" y="1530799"/>
            <a:ext cx="10353762" cy="3695136"/>
          </a:xfrm>
        </p:spPr>
        <p:txBody>
          <a:bodyPr>
            <a:normAutofit/>
          </a:bodyPr>
          <a:lstStyle/>
          <a:p>
            <a:pPr marL="0" indent="0">
              <a:buNone/>
            </a:pPr>
            <a:r>
              <a:rPr lang="en-US" sz="1800" dirty="0" smtClean="0"/>
              <a:t>In conclusion, our extension aims to boost overall productivity and time management of users, allowing them to follow a set routine without issues. The involvement of JSON, HTML, CSS and JS files, along with various APIs, will allow our extension to function and ensure that the user can reap the various benefits of it fully. User feedback will create room for improvement in our extension, allowing for additional features and functionalities to be incorporated.</a:t>
            </a:r>
          </a:p>
          <a:p>
            <a:pPr marL="0" indent="0">
              <a:buNone/>
            </a:pPr>
            <a:endParaRPr lang="en-US" sz="1800" dirty="0" smtClean="0"/>
          </a:p>
          <a:p>
            <a:pPr marL="0" indent="0">
              <a:buNone/>
            </a:pPr>
            <a:r>
              <a:rPr lang="en-US" sz="1800" dirty="0" smtClean="0"/>
              <a:t>All of you are encouraged to try out our extension. Your feedback is very valuable to us.</a:t>
            </a:r>
            <a:endParaRPr lang="en-US" sz="1800" dirty="0"/>
          </a:p>
        </p:txBody>
      </p:sp>
      <p:pic>
        <p:nvPicPr>
          <p:cNvPr id="4" name="Picture 3"/>
          <p:cNvPicPr>
            <a:picLocks noChangeAspect="1"/>
          </p:cNvPicPr>
          <p:nvPr/>
        </p:nvPicPr>
        <p:blipFill>
          <a:blip r:embed="rId2"/>
          <a:stretch>
            <a:fillRect/>
          </a:stretch>
        </p:blipFill>
        <p:spPr>
          <a:xfrm>
            <a:off x="4350928" y="4505241"/>
            <a:ext cx="3480493" cy="1957777"/>
          </a:xfrm>
          <a:prstGeom prst="rect">
            <a:avLst/>
          </a:prstGeom>
        </p:spPr>
      </p:pic>
    </p:spTree>
    <p:extLst>
      <p:ext uri="{BB962C8B-B14F-4D97-AF65-F5344CB8AC3E}">
        <p14:creationId xmlns:p14="http://schemas.microsoft.com/office/powerpoint/2010/main" val="61951162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arn(inVertic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3919" y="1673629"/>
            <a:ext cx="10353761" cy="1326321"/>
          </a:xfrm>
        </p:spPr>
        <p:txBody>
          <a:bodyPr>
            <a:normAutofit/>
          </a:bodyPr>
          <a:lstStyle/>
          <a:p>
            <a:r>
              <a:rPr lang="en-US" sz="6000" i="1" u="sng" dirty="0" smtClean="0"/>
              <a:t>QnA session</a:t>
            </a:r>
            <a:endParaRPr lang="en-US" sz="6000" i="1" u="sng"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8426" y="2693670"/>
            <a:ext cx="3324745" cy="3324745"/>
          </a:xfrm>
          <a:prstGeom prst="rect">
            <a:avLst/>
          </a:prstGeom>
        </p:spPr>
      </p:pic>
    </p:spTree>
    <p:extLst>
      <p:ext uri="{BB962C8B-B14F-4D97-AF65-F5344CB8AC3E}">
        <p14:creationId xmlns:p14="http://schemas.microsoft.com/office/powerpoint/2010/main" val="408106110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941" y="411891"/>
            <a:ext cx="10353761" cy="1326321"/>
          </a:xfrm>
        </p:spPr>
        <p:txBody>
          <a:bodyPr/>
          <a:lstStyle/>
          <a:p>
            <a:r>
              <a:rPr lang="en-US" i="1" u="sng" dirty="0" smtClean="0"/>
              <a:t>Prelude</a:t>
            </a:r>
            <a:endParaRPr lang="en-US" i="1" u="sng"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53402" y="4586413"/>
            <a:ext cx="4762500" cy="1905000"/>
          </a:xfrm>
        </p:spPr>
      </p:pic>
      <p:sp>
        <p:nvSpPr>
          <p:cNvPr id="5" name="TextBox 4"/>
          <p:cNvSpPr txBox="1"/>
          <p:nvPr/>
        </p:nvSpPr>
        <p:spPr>
          <a:xfrm>
            <a:off x="288323" y="2048745"/>
            <a:ext cx="11726433" cy="2308324"/>
          </a:xfrm>
          <a:prstGeom prst="rect">
            <a:avLst/>
          </a:prstGeom>
          <a:noFill/>
        </p:spPr>
        <p:txBody>
          <a:bodyPr wrap="square" rtlCol="0">
            <a:spAutoFit/>
          </a:bodyPr>
          <a:lstStyle/>
          <a:p>
            <a:r>
              <a:rPr lang="en-US" dirty="0"/>
              <a:t>Today, </a:t>
            </a:r>
            <a:r>
              <a:rPr lang="en-US" dirty="0" smtClean="0"/>
              <a:t>we are </a:t>
            </a:r>
            <a:r>
              <a:rPr lang="en-US" dirty="0"/>
              <a:t>thrilled to present an innovative solution designed to revolutionize </a:t>
            </a:r>
            <a:r>
              <a:rPr lang="en-US" dirty="0" smtClean="0"/>
              <a:t>the </a:t>
            </a:r>
            <a:r>
              <a:rPr lang="en-US" dirty="0"/>
              <a:t>browsing </a:t>
            </a:r>
            <a:r>
              <a:rPr lang="en-US" dirty="0" smtClean="0"/>
              <a:t>experience for every user. In a world having immense distractions, our team has recognized this issue and is here to present our Chrome extension primly focused on optimizing productivity through enhancing the quality of time management for the user.  Lockout limit empowers you to take control of your online time and polish your punctuality as it prevents the user from exceeding the provided time limit, deliberately reminding him of his next task.  In today’s era, users find difficulty to stop themselves from going astray when surfing online, and end up wasting their time, and this is where Lockout Limit strikes, as it will prompt the user after a certain period to come back where they left.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702" y="4588989"/>
            <a:ext cx="4808296" cy="1905001"/>
          </a:xfrm>
          <a:prstGeom prst="rect">
            <a:avLst/>
          </a:prstGeom>
        </p:spPr>
      </p:pic>
    </p:spTree>
    <p:extLst>
      <p:ext uri="{BB962C8B-B14F-4D97-AF65-F5344CB8AC3E}">
        <p14:creationId xmlns:p14="http://schemas.microsoft.com/office/powerpoint/2010/main" val="17010701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fltVal val="0"/>
                                          </p:val>
                                        </p:tav>
                                        <p:tav tm="100000">
                                          <p:val>
                                            <p:strVal val="#ppt_w"/>
                                          </p:val>
                                        </p:tav>
                                      </p:tavLst>
                                    </p:anim>
                                    <p:anim calcmode="lin" valueType="num">
                                      <p:cBhvr>
                                        <p:cTn id="13" dur="1000" fill="hold"/>
                                        <p:tgtEl>
                                          <p:spTgt spid="5"/>
                                        </p:tgtEl>
                                        <p:attrNameLst>
                                          <p:attrName>ppt_h</p:attrName>
                                        </p:attrNameLst>
                                      </p:cBhvr>
                                      <p:tavLst>
                                        <p:tav tm="0">
                                          <p:val>
                                            <p:fltVal val="0"/>
                                          </p:val>
                                        </p:tav>
                                        <p:tav tm="100000">
                                          <p:val>
                                            <p:strVal val="#ppt_h"/>
                                          </p:val>
                                        </p:tav>
                                      </p:tavLst>
                                    </p:anim>
                                    <p:anim calcmode="lin" valueType="num">
                                      <p:cBhvr>
                                        <p:cTn id="14" dur="1000" fill="hold"/>
                                        <p:tgtEl>
                                          <p:spTgt spid="5"/>
                                        </p:tgtEl>
                                        <p:attrNameLst>
                                          <p:attrName>style.rotation</p:attrName>
                                        </p:attrNameLst>
                                      </p:cBhvr>
                                      <p:tavLst>
                                        <p:tav tm="0">
                                          <p:val>
                                            <p:fltVal val="90"/>
                                          </p:val>
                                        </p:tav>
                                        <p:tav tm="100000">
                                          <p:val>
                                            <p:fltVal val="0"/>
                                          </p:val>
                                        </p:tav>
                                      </p:tavLst>
                                    </p:anim>
                                    <p:animEffect transition="in" filter="fade">
                                      <p:cBhvr>
                                        <p:cTn id="15" dur="10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45"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2000"/>
                                        <p:tgtEl>
                                          <p:spTgt spid="7"/>
                                        </p:tgtEl>
                                      </p:cBhvr>
                                    </p:animEffect>
                                    <p:anim calcmode="lin" valueType="num">
                                      <p:cBhvr>
                                        <p:cTn id="21" dur="2000" fill="hold"/>
                                        <p:tgtEl>
                                          <p:spTgt spid="7"/>
                                        </p:tgtEl>
                                        <p:attrNameLst>
                                          <p:attrName>ppt_w</p:attrName>
                                        </p:attrNameLst>
                                      </p:cBhvr>
                                      <p:tavLst>
                                        <p:tav tm="0" fmla="#ppt_w*sin(2.5*pi*$)">
                                          <p:val>
                                            <p:fltVal val="0"/>
                                          </p:val>
                                        </p:tav>
                                        <p:tav tm="100000">
                                          <p:val>
                                            <p:fltVal val="1"/>
                                          </p:val>
                                        </p:tav>
                                      </p:tavLst>
                                    </p:anim>
                                    <p:anim calcmode="lin" valueType="num">
                                      <p:cBhvr>
                                        <p:cTn id="22" dur="2000" fill="hold"/>
                                        <p:tgtEl>
                                          <p:spTgt spid="7"/>
                                        </p:tgtEl>
                                        <p:attrNameLst>
                                          <p:attrName>ppt_h</p:attrName>
                                        </p:attrNameLst>
                                      </p:cBhvr>
                                      <p:tavLst>
                                        <p:tav tm="0">
                                          <p:val>
                                            <p:strVal val="#ppt_h"/>
                                          </p:val>
                                        </p:tav>
                                        <p:tav tm="100000">
                                          <p:val>
                                            <p:strVal val="#ppt_h"/>
                                          </p:val>
                                        </p:tav>
                                      </p:tavLst>
                                    </p:anim>
                                  </p:childTnLst>
                                </p:cTn>
                              </p:par>
                              <p:par>
                                <p:cTn id="23" presetID="45"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2000"/>
                                        <p:tgtEl>
                                          <p:spTgt spid="4"/>
                                        </p:tgtEl>
                                      </p:cBhvr>
                                    </p:animEffect>
                                    <p:anim calcmode="lin" valueType="num">
                                      <p:cBhvr>
                                        <p:cTn id="26" dur="2000" fill="hold"/>
                                        <p:tgtEl>
                                          <p:spTgt spid="4"/>
                                        </p:tgtEl>
                                        <p:attrNameLst>
                                          <p:attrName>ppt_w</p:attrName>
                                        </p:attrNameLst>
                                      </p:cBhvr>
                                      <p:tavLst>
                                        <p:tav tm="0" fmla="#ppt_w*sin(2.5*pi*$)">
                                          <p:val>
                                            <p:fltVal val="0"/>
                                          </p:val>
                                        </p:tav>
                                        <p:tav tm="100000">
                                          <p:val>
                                            <p:fltVal val="1"/>
                                          </p:val>
                                        </p:tav>
                                      </p:tavLst>
                                    </p:anim>
                                    <p:anim calcmode="lin" valueType="num">
                                      <p:cBhvr>
                                        <p:cTn id="27"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0076" y="337015"/>
            <a:ext cx="7133967" cy="1326321"/>
          </a:xfrm>
        </p:spPr>
        <p:txBody>
          <a:bodyPr/>
          <a:lstStyle/>
          <a:p>
            <a:r>
              <a:rPr lang="en-US" i="1" u="sng" dirty="0" smtClean="0"/>
              <a:t>Hurdles in the way</a:t>
            </a:r>
            <a:endParaRPr lang="en-US" i="1" u="sng" dirty="0"/>
          </a:p>
        </p:txBody>
      </p:sp>
      <p:sp>
        <p:nvSpPr>
          <p:cNvPr id="3" name="Content Placeholder 2"/>
          <p:cNvSpPr>
            <a:spLocks noGrp="1"/>
          </p:cNvSpPr>
          <p:nvPr>
            <p:ph idx="1"/>
          </p:nvPr>
        </p:nvSpPr>
        <p:spPr>
          <a:xfrm>
            <a:off x="847891" y="1532616"/>
            <a:ext cx="10353762" cy="3695136"/>
          </a:xfrm>
        </p:spPr>
        <p:txBody>
          <a:bodyPr>
            <a:normAutofit fontScale="92500"/>
          </a:bodyPr>
          <a:lstStyle/>
          <a:p>
            <a:r>
              <a:rPr lang="en-US" dirty="0" smtClean="0"/>
              <a:t>Entertainment websites such as social media platforms i.e. Facebook, Instagram and X (twitter) along with streaming services most commonly Twitch, can drain one’s productivity as they can captivate the user for a prolonged period and waste their time.</a:t>
            </a:r>
          </a:p>
          <a:p>
            <a:r>
              <a:rPr lang="en-US" dirty="0" smtClean="0"/>
              <a:t>Habitual excessive browsing on certain sites can have adverse affects on mental health since constant influx of unnecessary information or exposure to negative content can create a sense of depression, inadequacy or anxiety.</a:t>
            </a:r>
          </a:p>
          <a:p>
            <a:r>
              <a:rPr lang="en-US" dirty="0" smtClean="0"/>
              <a:t>Keeping constant checks on your notifications and frequent scrolling through endless feeds can also reduce one’s attention span, and make it difficult for the person to concentrate for a long period of time or stay deeply concentrated.</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5527" y="5379239"/>
            <a:ext cx="1836909" cy="135644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589" y="5376913"/>
            <a:ext cx="1356449" cy="135644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56689" y="5361718"/>
            <a:ext cx="2084044" cy="1386837"/>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1923" y="5359486"/>
            <a:ext cx="1549512" cy="1419645"/>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07459" y="5380519"/>
            <a:ext cx="1054207" cy="1151819"/>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50076" y="5376913"/>
            <a:ext cx="1269379" cy="1419022"/>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13903" y="5359486"/>
            <a:ext cx="1289156" cy="1331959"/>
          </a:xfrm>
          <a:prstGeom prst="rect">
            <a:avLst/>
          </a:prstGeom>
        </p:spPr>
      </p:pic>
    </p:spTree>
    <p:extLst>
      <p:ext uri="{BB962C8B-B14F-4D97-AF65-F5344CB8AC3E}">
        <p14:creationId xmlns:p14="http://schemas.microsoft.com/office/powerpoint/2010/main" val="31380477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6"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down)">
                                      <p:cBhvr>
                                        <p:cTn id="33" dur="580">
                                          <p:stCondLst>
                                            <p:cond delay="0"/>
                                          </p:stCondLst>
                                        </p:cTn>
                                        <p:tgtEl>
                                          <p:spTgt spid="6"/>
                                        </p:tgtEl>
                                      </p:cBhvr>
                                    </p:animEffect>
                                    <p:anim calcmode="lin" valueType="num">
                                      <p:cBhvr>
                                        <p:cTn id="3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3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3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3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3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39" dur="26">
                                          <p:stCondLst>
                                            <p:cond delay="650"/>
                                          </p:stCondLst>
                                        </p:cTn>
                                        <p:tgtEl>
                                          <p:spTgt spid="6"/>
                                        </p:tgtEl>
                                      </p:cBhvr>
                                      <p:to x="100000" y="60000"/>
                                    </p:animScale>
                                    <p:animScale>
                                      <p:cBhvr>
                                        <p:cTn id="40" dur="166" decel="50000">
                                          <p:stCondLst>
                                            <p:cond delay="676"/>
                                          </p:stCondLst>
                                        </p:cTn>
                                        <p:tgtEl>
                                          <p:spTgt spid="6"/>
                                        </p:tgtEl>
                                      </p:cBhvr>
                                      <p:to x="100000" y="100000"/>
                                    </p:animScale>
                                    <p:animScale>
                                      <p:cBhvr>
                                        <p:cTn id="41" dur="26">
                                          <p:stCondLst>
                                            <p:cond delay="1312"/>
                                          </p:stCondLst>
                                        </p:cTn>
                                        <p:tgtEl>
                                          <p:spTgt spid="6"/>
                                        </p:tgtEl>
                                      </p:cBhvr>
                                      <p:to x="100000" y="80000"/>
                                    </p:animScale>
                                    <p:animScale>
                                      <p:cBhvr>
                                        <p:cTn id="42" dur="166" decel="50000">
                                          <p:stCondLst>
                                            <p:cond delay="1338"/>
                                          </p:stCondLst>
                                        </p:cTn>
                                        <p:tgtEl>
                                          <p:spTgt spid="6"/>
                                        </p:tgtEl>
                                      </p:cBhvr>
                                      <p:to x="100000" y="100000"/>
                                    </p:animScale>
                                    <p:animScale>
                                      <p:cBhvr>
                                        <p:cTn id="43" dur="26">
                                          <p:stCondLst>
                                            <p:cond delay="1642"/>
                                          </p:stCondLst>
                                        </p:cTn>
                                        <p:tgtEl>
                                          <p:spTgt spid="6"/>
                                        </p:tgtEl>
                                      </p:cBhvr>
                                      <p:to x="100000" y="90000"/>
                                    </p:animScale>
                                    <p:animScale>
                                      <p:cBhvr>
                                        <p:cTn id="44" dur="166" decel="50000">
                                          <p:stCondLst>
                                            <p:cond delay="1668"/>
                                          </p:stCondLst>
                                        </p:cTn>
                                        <p:tgtEl>
                                          <p:spTgt spid="6"/>
                                        </p:tgtEl>
                                      </p:cBhvr>
                                      <p:to x="100000" y="100000"/>
                                    </p:animScale>
                                    <p:animScale>
                                      <p:cBhvr>
                                        <p:cTn id="45" dur="26">
                                          <p:stCondLst>
                                            <p:cond delay="1808"/>
                                          </p:stCondLst>
                                        </p:cTn>
                                        <p:tgtEl>
                                          <p:spTgt spid="6"/>
                                        </p:tgtEl>
                                      </p:cBhvr>
                                      <p:to x="100000" y="95000"/>
                                    </p:animScale>
                                    <p:animScale>
                                      <p:cBhvr>
                                        <p:cTn id="46" dur="166" decel="50000">
                                          <p:stCondLst>
                                            <p:cond delay="1834"/>
                                          </p:stCondLst>
                                        </p:cTn>
                                        <p:tgtEl>
                                          <p:spTgt spid="6"/>
                                        </p:tgtEl>
                                      </p:cBhvr>
                                      <p:to x="100000" y="100000"/>
                                    </p:animScale>
                                  </p:childTnLst>
                                </p:cTn>
                              </p:par>
                              <p:par>
                                <p:cTn id="47" presetID="26" presetClass="entr" presetSubtype="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down)">
                                      <p:cBhvr>
                                        <p:cTn id="49" dur="580">
                                          <p:stCondLst>
                                            <p:cond delay="0"/>
                                          </p:stCondLst>
                                        </p:cTn>
                                        <p:tgtEl>
                                          <p:spTgt spid="17"/>
                                        </p:tgtEl>
                                      </p:cBhvr>
                                    </p:animEffect>
                                    <p:anim calcmode="lin" valueType="num">
                                      <p:cBhvr>
                                        <p:cTn id="50"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51"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52"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53"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54"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55" dur="26">
                                          <p:stCondLst>
                                            <p:cond delay="650"/>
                                          </p:stCondLst>
                                        </p:cTn>
                                        <p:tgtEl>
                                          <p:spTgt spid="17"/>
                                        </p:tgtEl>
                                      </p:cBhvr>
                                      <p:to x="100000" y="60000"/>
                                    </p:animScale>
                                    <p:animScale>
                                      <p:cBhvr>
                                        <p:cTn id="56" dur="166" decel="50000">
                                          <p:stCondLst>
                                            <p:cond delay="676"/>
                                          </p:stCondLst>
                                        </p:cTn>
                                        <p:tgtEl>
                                          <p:spTgt spid="17"/>
                                        </p:tgtEl>
                                      </p:cBhvr>
                                      <p:to x="100000" y="100000"/>
                                    </p:animScale>
                                    <p:animScale>
                                      <p:cBhvr>
                                        <p:cTn id="57" dur="26">
                                          <p:stCondLst>
                                            <p:cond delay="1312"/>
                                          </p:stCondLst>
                                        </p:cTn>
                                        <p:tgtEl>
                                          <p:spTgt spid="17"/>
                                        </p:tgtEl>
                                      </p:cBhvr>
                                      <p:to x="100000" y="80000"/>
                                    </p:animScale>
                                    <p:animScale>
                                      <p:cBhvr>
                                        <p:cTn id="58" dur="166" decel="50000">
                                          <p:stCondLst>
                                            <p:cond delay="1338"/>
                                          </p:stCondLst>
                                        </p:cTn>
                                        <p:tgtEl>
                                          <p:spTgt spid="17"/>
                                        </p:tgtEl>
                                      </p:cBhvr>
                                      <p:to x="100000" y="100000"/>
                                    </p:animScale>
                                    <p:animScale>
                                      <p:cBhvr>
                                        <p:cTn id="59" dur="26">
                                          <p:stCondLst>
                                            <p:cond delay="1642"/>
                                          </p:stCondLst>
                                        </p:cTn>
                                        <p:tgtEl>
                                          <p:spTgt spid="17"/>
                                        </p:tgtEl>
                                      </p:cBhvr>
                                      <p:to x="100000" y="90000"/>
                                    </p:animScale>
                                    <p:animScale>
                                      <p:cBhvr>
                                        <p:cTn id="60" dur="166" decel="50000">
                                          <p:stCondLst>
                                            <p:cond delay="1668"/>
                                          </p:stCondLst>
                                        </p:cTn>
                                        <p:tgtEl>
                                          <p:spTgt spid="17"/>
                                        </p:tgtEl>
                                      </p:cBhvr>
                                      <p:to x="100000" y="100000"/>
                                    </p:animScale>
                                    <p:animScale>
                                      <p:cBhvr>
                                        <p:cTn id="61" dur="26">
                                          <p:stCondLst>
                                            <p:cond delay="1808"/>
                                          </p:stCondLst>
                                        </p:cTn>
                                        <p:tgtEl>
                                          <p:spTgt spid="17"/>
                                        </p:tgtEl>
                                      </p:cBhvr>
                                      <p:to x="100000" y="95000"/>
                                    </p:animScale>
                                    <p:animScale>
                                      <p:cBhvr>
                                        <p:cTn id="62" dur="166" decel="50000">
                                          <p:stCondLst>
                                            <p:cond delay="1834"/>
                                          </p:stCondLst>
                                        </p:cTn>
                                        <p:tgtEl>
                                          <p:spTgt spid="17"/>
                                        </p:tgtEl>
                                      </p:cBhvr>
                                      <p:to x="100000" y="100000"/>
                                    </p:animScale>
                                  </p:childTnLst>
                                </p:cTn>
                              </p:par>
                              <p:par>
                                <p:cTn id="63" presetID="26" presetClass="entr" presetSubtype="0"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wipe(down)">
                                      <p:cBhvr>
                                        <p:cTn id="65" dur="580">
                                          <p:stCondLst>
                                            <p:cond delay="0"/>
                                          </p:stCondLst>
                                        </p:cTn>
                                        <p:tgtEl>
                                          <p:spTgt spid="15"/>
                                        </p:tgtEl>
                                      </p:cBhvr>
                                    </p:animEffect>
                                    <p:anim calcmode="lin" valueType="num">
                                      <p:cBhvr>
                                        <p:cTn id="66"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67"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68"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69"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70"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71" dur="26">
                                          <p:stCondLst>
                                            <p:cond delay="650"/>
                                          </p:stCondLst>
                                        </p:cTn>
                                        <p:tgtEl>
                                          <p:spTgt spid="15"/>
                                        </p:tgtEl>
                                      </p:cBhvr>
                                      <p:to x="100000" y="60000"/>
                                    </p:animScale>
                                    <p:animScale>
                                      <p:cBhvr>
                                        <p:cTn id="72" dur="166" decel="50000">
                                          <p:stCondLst>
                                            <p:cond delay="676"/>
                                          </p:stCondLst>
                                        </p:cTn>
                                        <p:tgtEl>
                                          <p:spTgt spid="15"/>
                                        </p:tgtEl>
                                      </p:cBhvr>
                                      <p:to x="100000" y="100000"/>
                                    </p:animScale>
                                    <p:animScale>
                                      <p:cBhvr>
                                        <p:cTn id="73" dur="26">
                                          <p:stCondLst>
                                            <p:cond delay="1312"/>
                                          </p:stCondLst>
                                        </p:cTn>
                                        <p:tgtEl>
                                          <p:spTgt spid="15"/>
                                        </p:tgtEl>
                                      </p:cBhvr>
                                      <p:to x="100000" y="80000"/>
                                    </p:animScale>
                                    <p:animScale>
                                      <p:cBhvr>
                                        <p:cTn id="74" dur="166" decel="50000">
                                          <p:stCondLst>
                                            <p:cond delay="1338"/>
                                          </p:stCondLst>
                                        </p:cTn>
                                        <p:tgtEl>
                                          <p:spTgt spid="15"/>
                                        </p:tgtEl>
                                      </p:cBhvr>
                                      <p:to x="100000" y="100000"/>
                                    </p:animScale>
                                    <p:animScale>
                                      <p:cBhvr>
                                        <p:cTn id="75" dur="26">
                                          <p:stCondLst>
                                            <p:cond delay="1642"/>
                                          </p:stCondLst>
                                        </p:cTn>
                                        <p:tgtEl>
                                          <p:spTgt spid="15"/>
                                        </p:tgtEl>
                                      </p:cBhvr>
                                      <p:to x="100000" y="90000"/>
                                    </p:animScale>
                                    <p:animScale>
                                      <p:cBhvr>
                                        <p:cTn id="76" dur="166" decel="50000">
                                          <p:stCondLst>
                                            <p:cond delay="1668"/>
                                          </p:stCondLst>
                                        </p:cTn>
                                        <p:tgtEl>
                                          <p:spTgt spid="15"/>
                                        </p:tgtEl>
                                      </p:cBhvr>
                                      <p:to x="100000" y="100000"/>
                                    </p:animScale>
                                    <p:animScale>
                                      <p:cBhvr>
                                        <p:cTn id="77" dur="26">
                                          <p:stCondLst>
                                            <p:cond delay="1808"/>
                                          </p:stCondLst>
                                        </p:cTn>
                                        <p:tgtEl>
                                          <p:spTgt spid="15"/>
                                        </p:tgtEl>
                                      </p:cBhvr>
                                      <p:to x="100000" y="95000"/>
                                    </p:animScale>
                                    <p:animScale>
                                      <p:cBhvr>
                                        <p:cTn id="78" dur="166" decel="50000">
                                          <p:stCondLst>
                                            <p:cond delay="1834"/>
                                          </p:stCondLst>
                                        </p:cTn>
                                        <p:tgtEl>
                                          <p:spTgt spid="15"/>
                                        </p:tgtEl>
                                      </p:cBhvr>
                                      <p:to x="100000" y="100000"/>
                                    </p:animScale>
                                  </p:childTnLst>
                                </p:cTn>
                              </p:par>
                              <p:par>
                                <p:cTn id="79" presetID="26" presetClass="entr" presetSubtype="0" fill="hold" nodeType="withEffect">
                                  <p:stCondLst>
                                    <p:cond delay="0"/>
                                  </p:stCondLst>
                                  <p:childTnLst>
                                    <p:set>
                                      <p:cBhvr>
                                        <p:cTn id="80" dur="1" fill="hold">
                                          <p:stCondLst>
                                            <p:cond delay="0"/>
                                          </p:stCondLst>
                                        </p:cTn>
                                        <p:tgtEl>
                                          <p:spTgt spid="18"/>
                                        </p:tgtEl>
                                        <p:attrNameLst>
                                          <p:attrName>style.visibility</p:attrName>
                                        </p:attrNameLst>
                                      </p:cBhvr>
                                      <p:to>
                                        <p:strVal val="visible"/>
                                      </p:to>
                                    </p:set>
                                    <p:animEffect transition="in" filter="wipe(down)">
                                      <p:cBhvr>
                                        <p:cTn id="81" dur="580">
                                          <p:stCondLst>
                                            <p:cond delay="0"/>
                                          </p:stCondLst>
                                        </p:cTn>
                                        <p:tgtEl>
                                          <p:spTgt spid="18"/>
                                        </p:tgtEl>
                                      </p:cBhvr>
                                    </p:animEffect>
                                    <p:anim calcmode="lin" valueType="num">
                                      <p:cBhvr>
                                        <p:cTn id="82"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83"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84"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85"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86"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87" dur="26">
                                          <p:stCondLst>
                                            <p:cond delay="650"/>
                                          </p:stCondLst>
                                        </p:cTn>
                                        <p:tgtEl>
                                          <p:spTgt spid="18"/>
                                        </p:tgtEl>
                                      </p:cBhvr>
                                      <p:to x="100000" y="60000"/>
                                    </p:animScale>
                                    <p:animScale>
                                      <p:cBhvr>
                                        <p:cTn id="88" dur="166" decel="50000">
                                          <p:stCondLst>
                                            <p:cond delay="676"/>
                                          </p:stCondLst>
                                        </p:cTn>
                                        <p:tgtEl>
                                          <p:spTgt spid="18"/>
                                        </p:tgtEl>
                                      </p:cBhvr>
                                      <p:to x="100000" y="100000"/>
                                    </p:animScale>
                                    <p:animScale>
                                      <p:cBhvr>
                                        <p:cTn id="89" dur="26">
                                          <p:stCondLst>
                                            <p:cond delay="1312"/>
                                          </p:stCondLst>
                                        </p:cTn>
                                        <p:tgtEl>
                                          <p:spTgt spid="18"/>
                                        </p:tgtEl>
                                      </p:cBhvr>
                                      <p:to x="100000" y="80000"/>
                                    </p:animScale>
                                    <p:animScale>
                                      <p:cBhvr>
                                        <p:cTn id="90" dur="166" decel="50000">
                                          <p:stCondLst>
                                            <p:cond delay="1338"/>
                                          </p:stCondLst>
                                        </p:cTn>
                                        <p:tgtEl>
                                          <p:spTgt spid="18"/>
                                        </p:tgtEl>
                                      </p:cBhvr>
                                      <p:to x="100000" y="100000"/>
                                    </p:animScale>
                                    <p:animScale>
                                      <p:cBhvr>
                                        <p:cTn id="91" dur="26">
                                          <p:stCondLst>
                                            <p:cond delay="1642"/>
                                          </p:stCondLst>
                                        </p:cTn>
                                        <p:tgtEl>
                                          <p:spTgt spid="18"/>
                                        </p:tgtEl>
                                      </p:cBhvr>
                                      <p:to x="100000" y="90000"/>
                                    </p:animScale>
                                    <p:animScale>
                                      <p:cBhvr>
                                        <p:cTn id="92" dur="166" decel="50000">
                                          <p:stCondLst>
                                            <p:cond delay="1668"/>
                                          </p:stCondLst>
                                        </p:cTn>
                                        <p:tgtEl>
                                          <p:spTgt spid="18"/>
                                        </p:tgtEl>
                                      </p:cBhvr>
                                      <p:to x="100000" y="100000"/>
                                    </p:animScale>
                                    <p:animScale>
                                      <p:cBhvr>
                                        <p:cTn id="93" dur="26">
                                          <p:stCondLst>
                                            <p:cond delay="1808"/>
                                          </p:stCondLst>
                                        </p:cTn>
                                        <p:tgtEl>
                                          <p:spTgt spid="18"/>
                                        </p:tgtEl>
                                      </p:cBhvr>
                                      <p:to x="100000" y="95000"/>
                                    </p:animScale>
                                    <p:animScale>
                                      <p:cBhvr>
                                        <p:cTn id="94" dur="166" decel="50000">
                                          <p:stCondLst>
                                            <p:cond delay="1834"/>
                                          </p:stCondLst>
                                        </p:cTn>
                                        <p:tgtEl>
                                          <p:spTgt spid="18"/>
                                        </p:tgtEl>
                                      </p:cBhvr>
                                      <p:to x="100000" y="100000"/>
                                    </p:animScale>
                                  </p:childTnLst>
                                </p:cTn>
                              </p:par>
                              <p:par>
                                <p:cTn id="95" presetID="26" presetClass="entr" presetSubtype="0" fill="hold" nodeType="withEffect">
                                  <p:stCondLst>
                                    <p:cond delay="0"/>
                                  </p:stCondLst>
                                  <p:childTnLst>
                                    <p:set>
                                      <p:cBhvr>
                                        <p:cTn id="96" dur="1" fill="hold">
                                          <p:stCondLst>
                                            <p:cond delay="0"/>
                                          </p:stCondLst>
                                        </p:cTn>
                                        <p:tgtEl>
                                          <p:spTgt spid="4"/>
                                        </p:tgtEl>
                                        <p:attrNameLst>
                                          <p:attrName>style.visibility</p:attrName>
                                        </p:attrNameLst>
                                      </p:cBhvr>
                                      <p:to>
                                        <p:strVal val="visible"/>
                                      </p:to>
                                    </p:set>
                                    <p:animEffect transition="in" filter="wipe(down)">
                                      <p:cBhvr>
                                        <p:cTn id="97" dur="580">
                                          <p:stCondLst>
                                            <p:cond delay="0"/>
                                          </p:stCondLst>
                                        </p:cTn>
                                        <p:tgtEl>
                                          <p:spTgt spid="4"/>
                                        </p:tgtEl>
                                      </p:cBhvr>
                                    </p:animEffect>
                                    <p:anim calcmode="lin" valueType="num">
                                      <p:cBhvr>
                                        <p:cTn id="9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0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0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03" dur="26">
                                          <p:stCondLst>
                                            <p:cond delay="650"/>
                                          </p:stCondLst>
                                        </p:cTn>
                                        <p:tgtEl>
                                          <p:spTgt spid="4"/>
                                        </p:tgtEl>
                                      </p:cBhvr>
                                      <p:to x="100000" y="60000"/>
                                    </p:animScale>
                                    <p:animScale>
                                      <p:cBhvr>
                                        <p:cTn id="104" dur="166" decel="50000">
                                          <p:stCondLst>
                                            <p:cond delay="676"/>
                                          </p:stCondLst>
                                        </p:cTn>
                                        <p:tgtEl>
                                          <p:spTgt spid="4"/>
                                        </p:tgtEl>
                                      </p:cBhvr>
                                      <p:to x="100000" y="100000"/>
                                    </p:animScale>
                                    <p:animScale>
                                      <p:cBhvr>
                                        <p:cTn id="105" dur="26">
                                          <p:stCondLst>
                                            <p:cond delay="1312"/>
                                          </p:stCondLst>
                                        </p:cTn>
                                        <p:tgtEl>
                                          <p:spTgt spid="4"/>
                                        </p:tgtEl>
                                      </p:cBhvr>
                                      <p:to x="100000" y="80000"/>
                                    </p:animScale>
                                    <p:animScale>
                                      <p:cBhvr>
                                        <p:cTn id="106" dur="166" decel="50000">
                                          <p:stCondLst>
                                            <p:cond delay="1338"/>
                                          </p:stCondLst>
                                        </p:cTn>
                                        <p:tgtEl>
                                          <p:spTgt spid="4"/>
                                        </p:tgtEl>
                                      </p:cBhvr>
                                      <p:to x="100000" y="100000"/>
                                    </p:animScale>
                                    <p:animScale>
                                      <p:cBhvr>
                                        <p:cTn id="107" dur="26">
                                          <p:stCondLst>
                                            <p:cond delay="1642"/>
                                          </p:stCondLst>
                                        </p:cTn>
                                        <p:tgtEl>
                                          <p:spTgt spid="4"/>
                                        </p:tgtEl>
                                      </p:cBhvr>
                                      <p:to x="100000" y="90000"/>
                                    </p:animScale>
                                    <p:animScale>
                                      <p:cBhvr>
                                        <p:cTn id="108" dur="166" decel="50000">
                                          <p:stCondLst>
                                            <p:cond delay="1668"/>
                                          </p:stCondLst>
                                        </p:cTn>
                                        <p:tgtEl>
                                          <p:spTgt spid="4"/>
                                        </p:tgtEl>
                                      </p:cBhvr>
                                      <p:to x="100000" y="100000"/>
                                    </p:animScale>
                                    <p:animScale>
                                      <p:cBhvr>
                                        <p:cTn id="109" dur="26">
                                          <p:stCondLst>
                                            <p:cond delay="1808"/>
                                          </p:stCondLst>
                                        </p:cTn>
                                        <p:tgtEl>
                                          <p:spTgt spid="4"/>
                                        </p:tgtEl>
                                      </p:cBhvr>
                                      <p:to x="100000" y="95000"/>
                                    </p:animScale>
                                    <p:animScale>
                                      <p:cBhvr>
                                        <p:cTn id="110" dur="166" decel="50000">
                                          <p:stCondLst>
                                            <p:cond delay="1834"/>
                                          </p:stCondLst>
                                        </p:cTn>
                                        <p:tgtEl>
                                          <p:spTgt spid="4"/>
                                        </p:tgtEl>
                                      </p:cBhvr>
                                      <p:to x="100000" y="100000"/>
                                    </p:animScale>
                                  </p:childTnLst>
                                </p:cTn>
                              </p:par>
                              <p:par>
                                <p:cTn id="111" presetID="26" presetClass="entr" presetSubtype="0" fill="hold" nodeType="withEffect">
                                  <p:stCondLst>
                                    <p:cond delay="0"/>
                                  </p:stCondLst>
                                  <p:childTnLst>
                                    <p:set>
                                      <p:cBhvr>
                                        <p:cTn id="112" dur="1" fill="hold">
                                          <p:stCondLst>
                                            <p:cond delay="0"/>
                                          </p:stCondLst>
                                        </p:cTn>
                                        <p:tgtEl>
                                          <p:spTgt spid="16"/>
                                        </p:tgtEl>
                                        <p:attrNameLst>
                                          <p:attrName>style.visibility</p:attrName>
                                        </p:attrNameLst>
                                      </p:cBhvr>
                                      <p:to>
                                        <p:strVal val="visible"/>
                                      </p:to>
                                    </p:set>
                                    <p:animEffect transition="in" filter="wipe(down)">
                                      <p:cBhvr>
                                        <p:cTn id="113" dur="580">
                                          <p:stCondLst>
                                            <p:cond delay="0"/>
                                          </p:stCondLst>
                                        </p:cTn>
                                        <p:tgtEl>
                                          <p:spTgt spid="16"/>
                                        </p:tgtEl>
                                      </p:cBhvr>
                                    </p:animEffect>
                                    <p:anim calcmode="lin" valueType="num">
                                      <p:cBhvr>
                                        <p:cTn id="114"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115"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16"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17"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18"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19" dur="26">
                                          <p:stCondLst>
                                            <p:cond delay="650"/>
                                          </p:stCondLst>
                                        </p:cTn>
                                        <p:tgtEl>
                                          <p:spTgt spid="16"/>
                                        </p:tgtEl>
                                      </p:cBhvr>
                                      <p:to x="100000" y="60000"/>
                                    </p:animScale>
                                    <p:animScale>
                                      <p:cBhvr>
                                        <p:cTn id="120" dur="166" decel="50000">
                                          <p:stCondLst>
                                            <p:cond delay="676"/>
                                          </p:stCondLst>
                                        </p:cTn>
                                        <p:tgtEl>
                                          <p:spTgt spid="16"/>
                                        </p:tgtEl>
                                      </p:cBhvr>
                                      <p:to x="100000" y="100000"/>
                                    </p:animScale>
                                    <p:animScale>
                                      <p:cBhvr>
                                        <p:cTn id="121" dur="26">
                                          <p:stCondLst>
                                            <p:cond delay="1312"/>
                                          </p:stCondLst>
                                        </p:cTn>
                                        <p:tgtEl>
                                          <p:spTgt spid="16"/>
                                        </p:tgtEl>
                                      </p:cBhvr>
                                      <p:to x="100000" y="80000"/>
                                    </p:animScale>
                                    <p:animScale>
                                      <p:cBhvr>
                                        <p:cTn id="122" dur="166" decel="50000">
                                          <p:stCondLst>
                                            <p:cond delay="1338"/>
                                          </p:stCondLst>
                                        </p:cTn>
                                        <p:tgtEl>
                                          <p:spTgt spid="16"/>
                                        </p:tgtEl>
                                      </p:cBhvr>
                                      <p:to x="100000" y="100000"/>
                                    </p:animScale>
                                    <p:animScale>
                                      <p:cBhvr>
                                        <p:cTn id="123" dur="26">
                                          <p:stCondLst>
                                            <p:cond delay="1642"/>
                                          </p:stCondLst>
                                        </p:cTn>
                                        <p:tgtEl>
                                          <p:spTgt spid="16"/>
                                        </p:tgtEl>
                                      </p:cBhvr>
                                      <p:to x="100000" y="90000"/>
                                    </p:animScale>
                                    <p:animScale>
                                      <p:cBhvr>
                                        <p:cTn id="124" dur="166" decel="50000">
                                          <p:stCondLst>
                                            <p:cond delay="1668"/>
                                          </p:stCondLst>
                                        </p:cTn>
                                        <p:tgtEl>
                                          <p:spTgt spid="16"/>
                                        </p:tgtEl>
                                      </p:cBhvr>
                                      <p:to x="100000" y="100000"/>
                                    </p:animScale>
                                    <p:animScale>
                                      <p:cBhvr>
                                        <p:cTn id="125" dur="26">
                                          <p:stCondLst>
                                            <p:cond delay="1808"/>
                                          </p:stCondLst>
                                        </p:cTn>
                                        <p:tgtEl>
                                          <p:spTgt spid="16"/>
                                        </p:tgtEl>
                                      </p:cBhvr>
                                      <p:to x="100000" y="95000"/>
                                    </p:animScale>
                                    <p:animScale>
                                      <p:cBhvr>
                                        <p:cTn id="126" dur="166" decel="50000">
                                          <p:stCondLst>
                                            <p:cond delay="1834"/>
                                          </p:stCondLst>
                                        </p:cTn>
                                        <p:tgtEl>
                                          <p:spTgt spid="16"/>
                                        </p:tgtEl>
                                      </p:cBhvr>
                                      <p:to x="100000" y="100000"/>
                                    </p:animScale>
                                  </p:childTnLst>
                                </p:cTn>
                              </p:par>
                              <p:par>
                                <p:cTn id="127" presetID="26" presetClass="entr" presetSubtype="0" fill="hold" nodeType="withEffect">
                                  <p:stCondLst>
                                    <p:cond delay="0"/>
                                  </p:stCondLst>
                                  <p:childTnLst>
                                    <p:set>
                                      <p:cBhvr>
                                        <p:cTn id="128" dur="1" fill="hold">
                                          <p:stCondLst>
                                            <p:cond delay="0"/>
                                          </p:stCondLst>
                                        </p:cTn>
                                        <p:tgtEl>
                                          <p:spTgt spid="7"/>
                                        </p:tgtEl>
                                        <p:attrNameLst>
                                          <p:attrName>style.visibility</p:attrName>
                                        </p:attrNameLst>
                                      </p:cBhvr>
                                      <p:to>
                                        <p:strVal val="visible"/>
                                      </p:to>
                                    </p:set>
                                    <p:animEffect transition="in" filter="wipe(down)">
                                      <p:cBhvr>
                                        <p:cTn id="129" dur="580">
                                          <p:stCondLst>
                                            <p:cond delay="0"/>
                                          </p:stCondLst>
                                        </p:cTn>
                                        <p:tgtEl>
                                          <p:spTgt spid="7"/>
                                        </p:tgtEl>
                                      </p:cBhvr>
                                    </p:animEffect>
                                    <p:anim calcmode="lin" valueType="num">
                                      <p:cBhvr>
                                        <p:cTn id="130"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31"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32"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33"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34"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5" dur="26">
                                          <p:stCondLst>
                                            <p:cond delay="650"/>
                                          </p:stCondLst>
                                        </p:cTn>
                                        <p:tgtEl>
                                          <p:spTgt spid="7"/>
                                        </p:tgtEl>
                                      </p:cBhvr>
                                      <p:to x="100000" y="60000"/>
                                    </p:animScale>
                                    <p:animScale>
                                      <p:cBhvr>
                                        <p:cTn id="136" dur="166" decel="50000">
                                          <p:stCondLst>
                                            <p:cond delay="676"/>
                                          </p:stCondLst>
                                        </p:cTn>
                                        <p:tgtEl>
                                          <p:spTgt spid="7"/>
                                        </p:tgtEl>
                                      </p:cBhvr>
                                      <p:to x="100000" y="100000"/>
                                    </p:animScale>
                                    <p:animScale>
                                      <p:cBhvr>
                                        <p:cTn id="137" dur="26">
                                          <p:stCondLst>
                                            <p:cond delay="1312"/>
                                          </p:stCondLst>
                                        </p:cTn>
                                        <p:tgtEl>
                                          <p:spTgt spid="7"/>
                                        </p:tgtEl>
                                      </p:cBhvr>
                                      <p:to x="100000" y="80000"/>
                                    </p:animScale>
                                    <p:animScale>
                                      <p:cBhvr>
                                        <p:cTn id="138" dur="166" decel="50000">
                                          <p:stCondLst>
                                            <p:cond delay="1338"/>
                                          </p:stCondLst>
                                        </p:cTn>
                                        <p:tgtEl>
                                          <p:spTgt spid="7"/>
                                        </p:tgtEl>
                                      </p:cBhvr>
                                      <p:to x="100000" y="100000"/>
                                    </p:animScale>
                                    <p:animScale>
                                      <p:cBhvr>
                                        <p:cTn id="139" dur="26">
                                          <p:stCondLst>
                                            <p:cond delay="1642"/>
                                          </p:stCondLst>
                                        </p:cTn>
                                        <p:tgtEl>
                                          <p:spTgt spid="7"/>
                                        </p:tgtEl>
                                      </p:cBhvr>
                                      <p:to x="100000" y="90000"/>
                                    </p:animScale>
                                    <p:animScale>
                                      <p:cBhvr>
                                        <p:cTn id="140" dur="166" decel="50000">
                                          <p:stCondLst>
                                            <p:cond delay="1668"/>
                                          </p:stCondLst>
                                        </p:cTn>
                                        <p:tgtEl>
                                          <p:spTgt spid="7"/>
                                        </p:tgtEl>
                                      </p:cBhvr>
                                      <p:to x="100000" y="100000"/>
                                    </p:animScale>
                                    <p:animScale>
                                      <p:cBhvr>
                                        <p:cTn id="141" dur="26">
                                          <p:stCondLst>
                                            <p:cond delay="1808"/>
                                          </p:stCondLst>
                                        </p:cTn>
                                        <p:tgtEl>
                                          <p:spTgt spid="7"/>
                                        </p:tgtEl>
                                      </p:cBhvr>
                                      <p:to x="100000" y="95000"/>
                                    </p:animScale>
                                    <p:animScale>
                                      <p:cBhvr>
                                        <p:cTn id="142"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416" y="366103"/>
            <a:ext cx="10353761" cy="1326321"/>
          </a:xfrm>
        </p:spPr>
        <p:txBody>
          <a:bodyPr/>
          <a:lstStyle/>
          <a:p>
            <a:r>
              <a:rPr lang="en-US" i="1" u="sng" dirty="0" smtClean="0"/>
              <a:t>Solution overview</a:t>
            </a:r>
            <a:endParaRPr lang="en-US" i="1" u="sng" dirty="0"/>
          </a:p>
        </p:txBody>
      </p:sp>
      <p:sp>
        <p:nvSpPr>
          <p:cNvPr id="3" name="Content Placeholder 2"/>
          <p:cNvSpPr>
            <a:spLocks noGrp="1"/>
          </p:cNvSpPr>
          <p:nvPr>
            <p:ph idx="1"/>
          </p:nvPr>
        </p:nvSpPr>
        <p:spPr>
          <a:xfrm>
            <a:off x="831415" y="1692424"/>
            <a:ext cx="10353762" cy="3695136"/>
          </a:xfrm>
        </p:spPr>
        <p:txBody>
          <a:bodyPr/>
          <a:lstStyle/>
          <a:p>
            <a:r>
              <a:rPr lang="en-US" dirty="0" smtClean="0"/>
              <a:t>By limiting the users usage of the internet and blocking the site once the timer is over, our extension will prove to be fruitful for the user in handling time more efficiently.</a:t>
            </a:r>
          </a:p>
          <a:p>
            <a:r>
              <a:rPr lang="en-US" dirty="0" smtClean="0"/>
              <a:t>Access to entertainment sites for a prolonged period and involuntarily wastage of time can be reduced, enhancing one’s focus on the goal they tend to achieve through internet and not remain astray.</a:t>
            </a:r>
          </a:p>
          <a:p>
            <a:r>
              <a:rPr lang="en-US" dirty="0" smtClean="0"/>
              <a:t>Time punctuality can be harnessed once the user get habitual of completing their tasks on time and fulfilling the reason for which they accessed the internet.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0752" y="4962525"/>
            <a:ext cx="2409825" cy="1895475"/>
          </a:xfrm>
          <a:prstGeom prst="rect">
            <a:avLst/>
          </a:prstGeom>
        </p:spPr>
      </p:pic>
    </p:spTree>
    <p:extLst>
      <p:ext uri="{BB962C8B-B14F-4D97-AF65-F5344CB8AC3E}">
        <p14:creationId xmlns:p14="http://schemas.microsoft.com/office/powerpoint/2010/main" val="37297497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barn(inVertical)">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69F4A0-4052-414A-BDB5-DFD6CECF6B11}"/>
              </a:ext>
            </a:extLst>
          </p:cNvPr>
          <p:cNvSpPr>
            <a:spLocks noGrp="1"/>
          </p:cNvSpPr>
          <p:nvPr>
            <p:ph type="ctrTitle"/>
          </p:nvPr>
        </p:nvSpPr>
        <p:spPr>
          <a:xfrm>
            <a:off x="-362465" y="172994"/>
            <a:ext cx="12192000" cy="752475"/>
          </a:xfrm>
        </p:spPr>
        <p:txBody>
          <a:bodyPr>
            <a:normAutofit/>
          </a:bodyPr>
          <a:lstStyle/>
          <a:p>
            <a:r>
              <a:rPr lang="en-US" i="1" u="sng" dirty="0"/>
              <a:t>DEMO</a:t>
            </a:r>
          </a:p>
        </p:txBody>
      </p:sp>
      <p:pic>
        <p:nvPicPr>
          <p:cNvPr id="5" name="Picture 4">
            <a:extLst>
              <a:ext uri="{FF2B5EF4-FFF2-40B4-BE49-F238E27FC236}">
                <a16:creationId xmlns:a16="http://schemas.microsoft.com/office/drawing/2014/main" xmlns="" id="{DC84C206-4567-40C4-AB08-58D0DEADF63A}"/>
              </a:ext>
            </a:extLst>
          </p:cNvPr>
          <p:cNvPicPr>
            <a:picLocks noChangeAspect="1"/>
          </p:cNvPicPr>
          <p:nvPr/>
        </p:nvPicPr>
        <p:blipFill>
          <a:blip r:embed="rId2"/>
          <a:stretch>
            <a:fillRect/>
          </a:stretch>
        </p:blipFill>
        <p:spPr>
          <a:xfrm>
            <a:off x="1912981" y="983134"/>
            <a:ext cx="6972300" cy="5686425"/>
          </a:xfrm>
          <a:prstGeom prst="rect">
            <a:avLst/>
          </a:prstGeom>
        </p:spPr>
      </p:pic>
    </p:spTree>
    <p:extLst>
      <p:ext uri="{BB962C8B-B14F-4D97-AF65-F5344CB8AC3E}">
        <p14:creationId xmlns:p14="http://schemas.microsoft.com/office/powerpoint/2010/main" val="9860352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53788C-BD03-45B1-B291-1EE2746803C6}"/>
              </a:ext>
            </a:extLst>
          </p:cNvPr>
          <p:cNvSpPr>
            <a:spLocks noGrp="1"/>
          </p:cNvSpPr>
          <p:nvPr>
            <p:ph type="title"/>
          </p:nvPr>
        </p:nvSpPr>
        <p:spPr>
          <a:xfrm>
            <a:off x="697598" y="311900"/>
            <a:ext cx="10353761" cy="1326321"/>
          </a:xfrm>
        </p:spPr>
        <p:txBody>
          <a:bodyPr/>
          <a:lstStyle/>
          <a:p>
            <a:r>
              <a:rPr lang="en-US" i="1" u="sng" dirty="0"/>
              <a:t>Technical Aspects</a:t>
            </a:r>
          </a:p>
        </p:txBody>
      </p:sp>
      <p:sp>
        <p:nvSpPr>
          <p:cNvPr id="3" name="Content Placeholder 2">
            <a:extLst>
              <a:ext uri="{FF2B5EF4-FFF2-40B4-BE49-F238E27FC236}">
                <a16:creationId xmlns:a16="http://schemas.microsoft.com/office/drawing/2014/main" xmlns="" id="{C59FA667-56B9-4270-A89B-B8BE388B9307}"/>
              </a:ext>
            </a:extLst>
          </p:cNvPr>
          <p:cNvSpPr>
            <a:spLocks noGrp="1"/>
          </p:cNvSpPr>
          <p:nvPr>
            <p:ph idx="1"/>
          </p:nvPr>
        </p:nvSpPr>
        <p:spPr>
          <a:xfrm>
            <a:off x="4263679" y="1997269"/>
            <a:ext cx="3353405" cy="1552011"/>
          </a:xfrm>
        </p:spPr>
        <p:txBody>
          <a:bodyPr>
            <a:normAutofit lnSpcReduction="10000"/>
          </a:bodyPr>
          <a:lstStyle/>
          <a:p>
            <a:r>
              <a:rPr lang="en-US" dirty="0"/>
              <a:t>Technological Stack:</a:t>
            </a:r>
          </a:p>
          <a:p>
            <a:r>
              <a:rPr lang="en-US" sz="1400" dirty="0"/>
              <a:t>HTML,CSS,JAVA SCRIPT</a:t>
            </a:r>
          </a:p>
          <a:p>
            <a:r>
              <a:rPr lang="en-US" sz="1400" dirty="0"/>
              <a:t>API’S USED IN JS:</a:t>
            </a:r>
          </a:p>
          <a:p>
            <a:r>
              <a:rPr lang="en-US" sz="1400" dirty="0"/>
              <a:t>Chrome API ,URL API, Storage API</a:t>
            </a:r>
          </a:p>
        </p:txBody>
      </p:sp>
      <p:sp>
        <p:nvSpPr>
          <p:cNvPr id="4" name="TextBox 3">
            <a:extLst>
              <a:ext uri="{FF2B5EF4-FFF2-40B4-BE49-F238E27FC236}">
                <a16:creationId xmlns:a16="http://schemas.microsoft.com/office/drawing/2014/main" xmlns="" id="{2FF82D70-605B-403C-A277-8F84B9DF2546}"/>
              </a:ext>
            </a:extLst>
          </p:cNvPr>
          <p:cNvSpPr txBox="1"/>
          <p:nvPr/>
        </p:nvSpPr>
        <p:spPr>
          <a:xfrm>
            <a:off x="913795" y="3678749"/>
            <a:ext cx="2429480" cy="369332"/>
          </a:xfrm>
          <a:prstGeom prst="rect">
            <a:avLst/>
          </a:prstGeom>
          <a:noFill/>
        </p:spPr>
        <p:txBody>
          <a:bodyPr wrap="square" rtlCol="0">
            <a:spAutoFit/>
          </a:bodyPr>
          <a:lstStyle/>
          <a:p>
            <a:pPr algn="ctr"/>
            <a:r>
              <a:rPr lang="en-US" dirty="0"/>
              <a:t>CHROME API</a:t>
            </a:r>
          </a:p>
        </p:txBody>
      </p:sp>
      <p:sp>
        <p:nvSpPr>
          <p:cNvPr id="5" name="TextBox 4">
            <a:extLst>
              <a:ext uri="{FF2B5EF4-FFF2-40B4-BE49-F238E27FC236}">
                <a16:creationId xmlns:a16="http://schemas.microsoft.com/office/drawing/2014/main" xmlns="" id="{380056DA-DDA5-485A-8DAE-2ACF3FE92CE2}"/>
              </a:ext>
            </a:extLst>
          </p:cNvPr>
          <p:cNvSpPr txBox="1"/>
          <p:nvPr/>
        </p:nvSpPr>
        <p:spPr>
          <a:xfrm>
            <a:off x="5227969" y="3960689"/>
            <a:ext cx="1024639" cy="369332"/>
          </a:xfrm>
          <a:prstGeom prst="rect">
            <a:avLst/>
          </a:prstGeom>
          <a:noFill/>
        </p:spPr>
        <p:txBody>
          <a:bodyPr wrap="none" rtlCol="0">
            <a:spAutoFit/>
          </a:bodyPr>
          <a:lstStyle/>
          <a:p>
            <a:r>
              <a:rPr lang="en-US" dirty="0"/>
              <a:t>URL API</a:t>
            </a:r>
          </a:p>
        </p:txBody>
      </p:sp>
      <p:sp>
        <p:nvSpPr>
          <p:cNvPr id="6" name="TextBox 5">
            <a:extLst>
              <a:ext uri="{FF2B5EF4-FFF2-40B4-BE49-F238E27FC236}">
                <a16:creationId xmlns:a16="http://schemas.microsoft.com/office/drawing/2014/main" xmlns="" id="{7776D1A6-34B5-483C-A631-4FF449B8FCCC}"/>
              </a:ext>
            </a:extLst>
          </p:cNvPr>
          <p:cNvSpPr txBox="1"/>
          <p:nvPr/>
        </p:nvSpPr>
        <p:spPr>
          <a:xfrm>
            <a:off x="8883479" y="3678749"/>
            <a:ext cx="1668342" cy="369332"/>
          </a:xfrm>
          <a:prstGeom prst="rect">
            <a:avLst/>
          </a:prstGeom>
          <a:noFill/>
        </p:spPr>
        <p:txBody>
          <a:bodyPr wrap="none" rtlCol="0">
            <a:spAutoFit/>
          </a:bodyPr>
          <a:lstStyle/>
          <a:p>
            <a:r>
              <a:rPr lang="en-US" dirty="0"/>
              <a:t>STORAGE API</a:t>
            </a:r>
          </a:p>
        </p:txBody>
      </p:sp>
      <p:sp>
        <p:nvSpPr>
          <p:cNvPr id="7" name="TextBox 6">
            <a:extLst>
              <a:ext uri="{FF2B5EF4-FFF2-40B4-BE49-F238E27FC236}">
                <a16:creationId xmlns:a16="http://schemas.microsoft.com/office/drawing/2014/main" xmlns="" id="{3BD43ADF-2272-4784-9A7B-5B6AEEE20CF1}"/>
              </a:ext>
            </a:extLst>
          </p:cNvPr>
          <p:cNvSpPr txBox="1"/>
          <p:nvPr/>
        </p:nvSpPr>
        <p:spPr>
          <a:xfrm>
            <a:off x="913795" y="4177550"/>
            <a:ext cx="2429480" cy="1384995"/>
          </a:xfrm>
          <a:prstGeom prst="rect">
            <a:avLst/>
          </a:prstGeom>
          <a:noFill/>
        </p:spPr>
        <p:txBody>
          <a:bodyPr wrap="square" rtlCol="0">
            <a:spAutoFit/>
          </a:bodyPr>
          <a:lstStyle/>
          <a:p>
            <a:pPr algn="ctr"/>
            <a:r>
              <a:rPr lang="en-US" sz="1400" dirty="0"/>
              <a:t>Used to get URL of the current Tab. It is also used to update the URL to redirect to a page which say timer ran out when time limit is reached.</a:t>
            </a:r>
          </a:p>
        </p:txBody>
      </p:sp>
      <p:sp>
        <p:nvSpPr>
          <p:cNvPr id="8" name="TextBox 7">
            <a:extLst>
              <a:ext uri="{FF2B5EF4-FFF2-40B4-BE49-F238E27FC236}">
                <a16:creationId xmlns:a16="http://schemas.microsoft.com/office/drawing/2014/main" xmlns="" id="{0DE0B099-18CC-4D56-A0FC-B475D90FCFDD}"/>
              </a:ext>
            </a:extLst>
          </p:cNvPr>
          <p:cNvSpPr txBox="1"/>
          <p:nvPr/>
        </p:nvSpPr>
        <p:spPr>
          <a:xfrm>
            <a:off x="4577361" y="4423771"/>
            <a:ext cx="2429480" cy="2277547"/>
          </a:xfrm>
          <a:prstGeom prst="rect">
            <a:avLst/>
          </a:prstGeom>
          <a:noFill/>
        </p:spPr>
        <p:txBody>
          <a:bodyPr wrap="square" rtlCol="0">
            <a:spAutoFit/>
          </a:bodyPr>
          <a:lstStyle/>
          <a:p>
            <a:pPr algn="ctr"/>
            <a:r>
              <a:rPr lang="en-US" sz="1400" dirty="0"/>
              <a:t>URL API is used to convert the current tab URL into an object from which we can retrieve hostname.</a:t>
            </a:r>
          </a:p>
          <a:p>
            <a:pPr algn="ctr"/>
            <a:r>
              <a:rPr lang="en-US" sz="1400" dirty="0" smtClean="0"/>
              <a:t>E.g.</a:t>
            </a:r>
          </a:p>
          <a:p>
            <a:pPr algn="ctr"/>
            <a:r>
              <a:rPr lang="en-US" sz="1400" dirty="0" smtClean="0"/>
              <a:t> </a:t>
            </a:r>
            <a:r>
              <a:rPr lang="en-US" sz="1100" dirty="0" smtClean="0"/>
              <a:t>From</a:t>
            </a:r>
            <a:r>
              <a:rPr lang="en-US" sz="1400" dirty="0" smtClean="0"/>
              <a:t>: </a:t>
            </a:r>
            <a:r>
              <a:rPr lang="en-US" sz="1100" i="1" dirty="0"/>
              <a:t>https://www.youtube.com/watch?v=xvtmMA1zb-k</a:t>
            </a:r>
          </a:p>
          <a:p>
            <a:pPr algn="ctr"/>
            <a:r>
              <a:rPr lang="en-US" sz="1100" dirty="0"/>
              <a:t>It gives </a:t>
            </a:r>
            <a:r>
              <a:rPr lang="en-US" sz="1100" dirty="0" smtClean="0"/>
              <a:t>only:</a:t>
            </a:r>
            <a:endParaRPr lang="en-US" sz="1100" dirty="0"/>
          </a:p>
          <a:p>
            <a:pPr algn="ctr"/>
            <a:r>
              <a:rPr lang="en-US" sz="1100" i="1" dirty="0"/>
              <a:t>www.youtube.com</a:t>
            </a:r>
          </a:p>
          <a:p>
            <a:pPr algn="ctr"/>
            <a:endParaRPr lang="en-US" sz="1400" dirty="0"/>
          </a:p>
        </p:txBody>
      </p:sp>
      <p:sp>
        <p:nvSpPr>
          <p:cNvPr id="9" name="TextBox 8">
            <a:extLst>
              <a:ext uri="{FF2B5EF4-FFF2-40B4-BE49-F238E27FC236}">
                <a16:creationId xmlns:a16="http://schemas.microsoft.com/office/drawing/2014/main" xmlns="" id="{FA4BB999-6A15-4BC0-A801-57B7ADDAC3D9}"/>
              </a:ext>
            </a:extLst>
          </p:cNvPr>
          <p:cNvSpPr txBox="1"/>
          <p:nvPr/>
        </p:nvSpPr>
        <p:spPr>
          <a:xfrm>
            <a:off x="8420531" y="4177550"/>
            <a:ext cx="2429480" cy="1169551"/>
          </a:xfrm>
          <a:prstGeom prst="rect">
            <a:avLst/>
          </a:prstGeom>
          <a:noFill/>
        </p:spPr>
        <p:txBody>
          <a:bodyPr wrap="square" rtlCol="0">
            <a:spAutoFit/>
          </a:bodyPr>
          <a:lstStyle/>
          <a:p>
            <a:pPr algn="ctr"/>
            <a:r>
              <a:rPr lang="en-US" sz="1400" b="1" i="0" dirty="0">
                <a:solidFill>
                  <a:srgbClr val="D1D5DB"/>
                </a:solidFill>
                <a:effectLst/>
              </a:rPr>
              <a:t>The Storage API is used to used to  store timer-related data in the local storage of the Chrome browser</a:t>
            </a:r>
            <a:r>
              <a:rPr lang="en-US" sz="1400" b="0" i="0" dirty="0">
                <a:solidFill>
                  <a:srgbClr val="D1D5DB"/>
                </a:solidFill>
                <a:effectLst/>
              </a:rPr>
              <a:t>.</a:t>
            </a:r>
            <a:endParaRPr lang="en-US" sz="1400" dirty="0"/>
          </a:p>
        </p:txBody>
      </p:sp>
      <p:cxnSp>
        <p:nvCxnSpPr>
          <p:cNvPr id="11" name="Straight Arrow Connector 10"/>
          <p:cNvCxnSpPr/>
          <p:nvPr/>
        </p:nvCxnSpPr>
        <p:spPr>
          <a:xfrm flipH="1">
            <a:off x="2128536" y="1186249"/>
            <a:ext cx="3596761" cy="2427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725297" y="1186249"/>
            <a:ext cx="3509319" cy="2215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719268" y="1206236"/>
            <a:ext cx="6029" cy="856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740288" y="3614014"/>
            <a:ext cx="8184" cy="312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01615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anim calcmode="lin" valueType="num">
                                      <p:cBhvr>
                                        <p:cTn id="14"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anim calcmode="lin" valueType="num">
                                      <p:cBhvr>
                                        <p:cTn id="20"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anim calcmode="lin" valueType="num">
                                      <p:cBhvr>
                                        <p:cTn id="26"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grpId="0"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anim calcmode="lin" valueType="num">
                                      <p:cBhvr>
                                        <p:cTn id="32" dur="500" fill="hold"/>
                                        <p:tgtEl>
                                          <p:spTgt spid="4"/>
                                        </p:tgtEl>
                                        <p:attrNameLst>
                                          <p:attrName>ppt_x</p:attrName>
                                        </p:attrNameLst>
                                      </p:cBhvr>
                                      <p:tavLst>
                                        <p:tav tm="0">
                                          <p:val>
                                            <p:strVal val="#ppt_x"/>
                                          </p:val>
                                        </p:tav>
                                        <p:tav tm="100000">
                                          <p:val>
                                            <p:strVal val="#ppt_x"/>
                                          </p:val>
                                        </p:tav>
                                      </p:tavLst>
                                    </p:anim>
                                    <p:anim calcmode="lin" valueType="num">
                                      <p:cBhvr>
                                        <p:cTn id="33" dur="500" fill="hold"/>
                                        <p:tgtEl>
                                          <p:spTgt spid="4"/>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grpId="0"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anim calcmode="lin" valueType="num">
                                      <p:cBhvr>
                                        <p:cTn id="38" dur="500" fill="hold"/>
                                        <p:tgtEl>
                                          <p:spTgt spid="5"/>
                                        </p:tgtEl>
                                        <p:attrNameLst>
                                          <p:attrName>ppt_x</p:attrName>
                                        </p:attrNameLst>
                                      </p:cBhvr>
                                      <p:tavLst>
                                        <p:tav tm="0">
                                          <p:val>
                                            <p:strVal val="#ppt_x"/>
                                          </p:val>
                                        </p:tav>
                                        <p:tav tm="100000">
                                          <p:val>
                                            <p:strVal val="#ppt_x"/>
                                          </p:val>
                                        </p:tav>
                                      </p:tavLst>
                                    </p:anim>
                                    <p:anim calcmode="lin" valueType="num">
                                      <p:cBhvr>
                                        <p:cTn id="39" dur="500" fill="hold"/>
                                        <p:tgtEl>
                                          <p:spTgt spid="5"/>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2" presetClass="entr" presetSubtype="0"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anim calcmode="lin" valueType="num">
                                      <p:cBhvr>
                                        <p:cTn id="44" dur="500" fill="hold"/>
                                        <p:tgtEl>
                                          <p:spTgt spid="6"/>
                                        </p:tgtEl>
                                        <p:attrNameLst>
                                          <p:attrName>ppt_x</p:attrName>
                                        </p:attrNameLst>
                                      </p:cBhvr>
                                      <p:tavLst>
                                        <p:tav tm="0">
                                          <p:val>
                                            <p:strVal val="#ppt_x"/>
                                          </p:val>
                                        </p:tav>
                                        <p:tav tm="100000">
                                          <p:val>
                                            <p:strVal val="#ppt_x"/>
                                          </p:val>
                                        </p:tav>
                                      </p:tavLst>
                                    </p:anim>
                                    <p:anim calcmode="lin" valueType="num">
                                      <p:cBhvr>
                                        <p:cTn id="45" dur="500" fill="hold"/>
                                        <p:tgtEl>
                                          <p:spTgt spid="6"/>
                                        </p:tgtEl>
                                        <p:attrNameLst>
                                          <p:attrName>ppt_y</p:attrName>
                                        </p:attrNameLst>
                                      </p:cBhvr>
                                      <p:tavLst>
                                        <p:tav tm="0">
                                          <p:val>
                                            <p:strVal val="#ppt_y+.1"/>
                                          </p:val>
                                        </p:tav>
                                        <p:tav tm="100000">
                                          <p:val>
                                            <p:strVal val="#ppt_y"/>
                                          </p:val>
                                        </p:tav>
                                      </p:tavLst>
                                    </p:anim>
                                  </p:childTnLst>
                                </p:cTn>
                              </p:par>
                            </p:childTnLst>
                          </p:cTn>
                        </p:par>
                        <p:par>
                          <p:cTn id="46" fill="hold">
                            <p:stCondLst>
                              <p:cond delay="3500"/>
                            </p:stCondLst>
                            <p:childTnLst>
                              <p:par>
                                <p:cTn id="47" presetID="42" presetClass="entr" presetSubtype="0" fill="hold" grpId="0" nodeType="after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anim calcmode="lin" valueType="num">
                                      <p:cBhvr>
                                        <p:cTn id="50" dur="500" fill="hold"/>
                                        <p:tgtEl>
                                          <p:spTgt spid="7"/>
                                        </p:tgtEl>
                                        <p:attrNameLst>
                                          <p:attrName>ppt_x</p:attrName>
                                        </p:attrNameLst>
                                      </p:cBhvr>
                                      <p:tavLst>
                                        <p:tav tm="0">
                                          <p:val>
                                            <p:strVal val="#ppt_x"/>
                                          </p:val>
                                        </p:tav>
                                        <p:tav tm="100000">
                                          <p:val>
                                            <p:strVal val="#ppt_x"/>
                                          </p:val>
                                        </p:tav>
                                      </p:tavLst>
                                    </p:anim>
                                    <p:anim calcmode="lin" valueType="num">
                                      <p:cBhvr>
                                        <p:cTn id="51" dur="500" fill="hold"/>
                                        <p:tgtEl>
                                          <p:spTgt spid="7"/>
                                        </p:tgtEl>
                                        <p:attrNameLst>
                                          <p:attrName>ppt_y</p:attrName>
                                        </p:attrNameLst>
                                      </p:cBhvr>
                                      <p:tavLst>
                                        <p:tav tm="0">
                                          <p:val>
                                            <p:strVal val="#ppt_y+.1"/>
                                          </p:val>
                                        </p:tav>
                                        <p:tav tm="100000">
                                          <p:val>
                                            <p:strVal val="#ppt_y"/>
                                          </p:val>
                                        </p:tav>
                                      </p:tavLst>
                                    </p:anim>
                                  </p:childTnLst>
                                </p:cTn>
                              </p:par>
                            </p:childTnLst>
                          </p:cTn>
                        </p:par>
                        <p:par>
                          <p:cTn id="52" fill="hold">
                            <p:stCondLst>
                              <p:cond delay="4000"/>
                            </p:stCondLst>
                            <p:childTnLst>
                              <p:par>
                                <p:cTn id="53" presetID="42" presetClass="entr" presetSubtype="0" fill="hold" grpId="0"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anim calcmode="lin" valueType="num">
                                      <p:cBhvr>
                                        <p:cTn id="56" dur="500" fill="hold"/>
                                        <p:tgtEl>
                                          <p:spTgt spid="9"/>
                                        </p:tgtEl>
                                        <p:attrNameLst>
                                          <p:attrName>ppt_x</p:attrName>
                                        </p:attrNameLst>
                                      </p:cBhvr>
                                      <p:tavLst>
                                        <p:tav tm="0">
                                          <p:val>
                                            <p:strVal val="#ppt_x"/>
                                          </p:val>
                                        </p:tav>
                                        <p:tav tm="100000">
                                          <p:val>
                                            <p:strVal val="#ppt_x"/>
                                          </p:val>
                                        </p:tav>
                                      </p:tavLst>
                                    </p:anim>
                                    <p:anim calcmode="lin" valueType="num">
                                      <p:cBhvr>
                                        <p:cTn id="57" dur="500" fill="hold"/>
                                        <p:tgtEl>
                                          <p:spTgt spid="9"/>
                                        </p:tgtEl>
                                        <p:attrNameLst>
                                          <p:attrName>ppt_y</p:attrName>
                                        </p:attrNameLst>
                                      </p:cBhvr>
                                      <p:tavLst>
                                        <p:tav tm="0">
                                          <p:val>
                                            <p:strVal val="#ppt_y+.1"/>
                                          </p:val>
                                        </p:tav>
                                        <p:tav tm="100000">
                                          <p:val>
                                            <p:strVal val="#ppt_y"/>
                                          </p:val>
                                        </p:tav>
                                      </p:tavLst>
                                    </p:anim>
                                  </p:childTnLst>
                                </p:cTn>
                              </p:par>
                            </p:childTnLst>
                          </p:cTn>
                        </p:par>
                        <p:par>
                          <p:cTn id="58" fill="hold">
                            <p:stCondLst>
                              <p:cond delay="4500"/>
                            </p:stCondLst>
                            <p:childTnLst>
                              <p:par>
                                <p:cTn id="59" presetID="42" presetClass="entr" presetSubtype="0" fill="hold" grpId="0" nodeType="after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fade">
                                      <p:cBhvr>
                                        <p:cTn id="61" dur="500"/>
                                        <p:tgtEl>
                                          <p:spTgt spid="8"/>
                                        </p:tgtEl>
                                      </p:cBhvr>
                                    </p:animEffect>
                                    <p:anim calcmode="lin" valueType="num">
                                      <p:cBhvr>
                                        <p:cTn id="62" dur="500" fill="hold"/>
                                        <p:tgtEl>
                                          <p:spTgt spid="8"/>
                                        </p:tgtEl>
                                        <p:attrNameLst>
                                          <p:attrName>ppt_x</p:attrName>
                                        </p:attrNameLst>
                                      </p:cBhvr>
                                      <p:tavLst>
                                        <p:tav tm="0">
                                          <p:val>
                                            <p:strVal val="#ppt_x"/>
                                          </p:val>
                                        </p:tav>
                                        <p:tav tm="100000">
                                          <p:val>
                                            <p:strVal val="#ppt_x"/>
                                          </p:val>
                                        </p:tav>
                                      </p:tavLst>
                                    </p:anim>
                                    <p:anim calcmode="lin" valueType="num">
                                      <p:cBhvr>
                                        <p:cTn id="63"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P spid="7" grpId="0"/>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55FA9AE-D9CE-4378-9165-CD99A2B82CB1}"/>
              </a:ext>
            </a:extLst>
          </p:cNvPr>
          <p:cNvSpPr>
            <a:spLocks noGrp="1"/>
          </p:cNvSpPr>
          <p:nvPr>
            <p:ph sz="half" idx="1"/>
          </p:nvPr>
        </p:nvSpPr>
        <p:spPr>
          <a:xfrm>
            <a:off x="101689" y="1385502"/>
            <a:ext cx="5106004" cy="5353050"/>
          </a:xfrm>
        </p:spPr>
        <p:txBody>
          <a:bodyPr>
            <a:normAutofit/>
          </a:bodyPr>
          <a:lstStyle/>
          <a:p>
            <a:pPr marL="0" indent="0" algn="ctr">
              <a:buNone/>
            </a:pPr>
            <a:r>
              <a:rPr lang="en-US" sz="2400" u="sng" dirty="0"/>
              <a:t>User Benefits</a:t>
            </a:r>
          </a:p>
          <a:p>
            <a:r>
              <a:rPr lang="en-US" sz="1800" b="1" dirty="0"/>
              <a:t>Time Management:</a:t>
            </a:r>
          </a:p>
          <a:p>
            <a:pPr marL="0" indent="0">
              <a:buNone/>
            </a:pPr>
            <a:r>
              <a:rPr lang="en-US" sz="1400" dirty="0" smtClean="0"/>
              <a:t>	1.Can </a:t>
            </a:r>
            <a:r>
              <a:rPr lang="en-US" sz="1400" dirty="0"/>
              <a:t>control amount of time spent on websites.</a:t>
            </a:r>
          </a:p>
          <a:p>
            <a:pPr marL="0" indent="0">
              <a:buNone/>
            </a:pPr>
            <a:r>
              <a:rPr lang="en-US" sz="1400" dirty="0" smtClean="0"/>
              <a:t>	2.Personalized </a:t>
            </a:r>
            <a:r>
              <a:rPr lang="en-US" sz="1400" dirty="0"/>
              <a:t>limits.</a:t>
            </a:r>
          </a:p>
          <a:p>
            <a:r>
              <a:rPr lang="en-US" sz="1800" b="1" dirty="0"/>
              <a:t>Mindful Usage:</a:t>
            </a:r>
          </a:p>
          <a:p>
            <a:pPr marL="0" indent="0">
              <a:buNone/>
            </a:pPr>
            <a:r>
              <a:rPr lang="en-US" sz="1400" dirty="0"/>
              <a:t>	</a:t>
            </a:r>
            <a:r>
              <a:rPr lang="en-US" sz="1400" dirty="0" smtClean="0"/>
              <a:t>Increases </a:t>
            </a:r>
            <a:r>
              <a:rPr lang="en-US" sz="1400" dirty="0"/>
              <a:t>Awareness of web usage. Which can </a:t>
            </a:r>
            <a:r>
              <a:rPr lang="en-US" sz="1400" dirty="0" smtClean="0"/>
              <a:t>	lead </a:t>
            </a:r>
            <a:r>
              <a:rPr lang="en-US" sz="1400" dirty="0"/>
              <a:t>to healthier lifestyle.</a:t>
            </a:r>
          </a:p>
          <a:p>
            <a:r>
              <a:rPr lang="en-US" sz="1800" b="1" dirty="0"/>
              <a:t>Customized Restrictions:</a:t>
            </a:r>
          </a:p>
          <a:p>
            <a:pPr marL="0" indent="0">
              <a:buNone/>
            </a:pPr>
            <a:r>
              <a:rPr lang="en-US" sz="1400" dirty="0" smtClean="0"/>
              <a:t>	1.Settings </a:t>
            </a:r>
            <a:r>
              <a:rPr lang="en-US" sz="1400" dirty="0"/>
              <a:t>can be adapted to personnel work or </a:t>
            </a:r>
            <a:r>
              <a:rPr lang="en-US" sz="1400" dirty="0" smtClean="0"/>
              <a:t>	study </a:t>
            </a:r>
            <a:r>
              <a:rPr lang="en-US" sz="1400" dirty="0"/>
              <a:t>structure.</a:t>
            </a:r>
          </a:p>
          <a:p>
            <a:pPr marL="0" indent="0">
              <a:buNone/>
            </a:pPr>
            <a:r>
              <a:rPr lang="en-US" sz="1400" dirty="0" smtClean="0"/>
              <a:t>	2.Tailored </a:t>
            </a:r>
            <a:r>
              <a:rPr lang="en-US" sz="1400" dirty="0"/>
              <a:t>Time Limits according to individual </a:t>
            </a:r>
            <a:r>
              <a:rPr lang="en-US" sz="1400" dirty="0" smtClean="0"/>
              <a:t>	preferences</a:t>
            </a:r>
            <a:r>
              <a:rPr lang="en-US" sz="1400" dirty="0"/>
              <a:t>.</a:t>
            </a:r>
          </a:p>
        </p:txBody>
      </p:sp>
      <p:sp>
        <p:nvSpPr>
          <p:cNvPr id="4" name="Content Placeholder 3">
            <a:extLst>
              <a:ext uri="{FF2B5EF4-FFF2-40B4-BE49-F238E27FC236}">
                <a16:creationId xmlns:a16="http://schemas.microsoft.com/office/drawing/2014/main" xmlns="" id="{7648D21B-C225-48F4-907D-9739D95DF0B5}"/>
              </a:ext>
            </a:extLst>
          </p:cNvPr>
          <p:cNvSpPr>
            <a:spLocks noGrp="1"/>
          </p:cNvSpPr>
          <p:nvPr>
            <p:ph sz="half" idx="2"/>
          </p:nvPr>
        </p:nvSpPr>
        <p:spPr>
          <a:xfrm>
            <a:off x="6634201" y="1311362"/>
            <a:ext cx="5094154" cy="5353050"/>
          </a:xfrm>
        </p:spPr>
        <p:txBody>
          <a:bodyPr>
            <a:normAutofit/>
          </a:bodyPr>
          <a:lstStyle/>
          <a:p>
            <a:pPr marL="0" indent="0" algn="ctr">
              <a:buNone/>
            </a:pPr>
            <a:r>
              <a:rPr lang="en-US" sz="2400" u="sng" dirty="0"/>
              <a:t>How it </a:t>
            </a:r>
            <a:r>
              <a:rPr lang="en-US" sz="2400" u="sng" dirty="0" smtClean="0"/>
              <a:t>works?</a:t>
            </a:r>
            <a:endParaRPr lang="en-US" sz="2400" u="sng" dirty="0"/>
          </a:p>
          <a:p>
            <a:r>
              <a:rPr lang="en-US" sz="1900" b="1" i="0" dirty="0">
                <a:solidFill>
                  <a:srgbClr val="D1D5DB"/>
                </a:solidFill>
                <a:effectLst/>
              </a:rPr>
              <a:t>Set Your Own Limits:</a:t>
            </a:r>
            <a:endParaRPr lang="en-US" sz="1900" dirty="0">
              <a:solidFill>
                <a:srgbClr val="D1D5DB"/>
              </a:solidFill>
              <a:effectLst/>
            </a:endParaRPr>
          </a:p>
          <a:p>
            <a:pPr marL="0" indent="0" algn="l">
              <a:buNone/>
            </a:pPr>
            <a:r>
              <a:rPr lang="en-US" sz="1400" dirty="0" smtClean="0">
                <a:solidFill>
                  <a:srgbClr val="D1D5DB"/>
                </a:solidFill>
                <a:effectLst/>
                <a:latin typeface="Söhne"/>
              </a:rPr>
              <a:t>	1</a:t>
            </a:r>
            <a:r>
              <a:rPr lang="en-US" sz="1400" dirty="0">
                <a:solidFill>
                  <a:srgbClr val="D1D5DB"/>
                </a:solidFill>
                <a:effectLst/>
                <a:latin typeface="Söhne"/>
              </a:rPr>
              <a:t>. </a:t>
            </a:r>
            <a:r>
              <a:rPr lang="en-US" sz="1400" b="0" i="0" dirty="0">
                <a:solidFill>
                  <a:srgbClr val="D1D5DB"/>
                </a:solidFill>
                <a:effectLst/>
                <a:latin typeface="Söhne"/>
              </a:rPr>
              <a:t>Set time limits for specific websites.</a:t>
            </a:r>
          </a:p>
          <a:p>
            <a:pPr marL="0" indent="0" algn="l">
              <a:buNone/>
            </a:pPr>
            <a:r>
              <a:rPr lang="en-US" sz="1400" dirty="0" smtClean="0">
                <a:solidFill>
                  <a:srgbClr val="D1D5DB"/>
                </a:solidFill>
                <a:effectLst/>
                <a:latin typeface="Söhne"/>
              </a:rPr>
              <a:t>	2</a:t>
            </a:r>
            <a:r>
              <a:rPr lang="en-US" sz="1400" dirty="0">
                <a:solidFill>
                  <a:srgbClr val="D1D5DB"/>
                </a:solidFill>
                <a:effectLst/>
                <a:latin typeface="Söhne"/>
              </a:rPr>
              <a:t>. </a:t>
            </a:r>
            <a:r>
              <a:rPr lang="en-US" sz="1400" b="0" i="0" dirty="0">
                <a:solidFill>
                  <a:srgbClr val="D1D5DB"/>
                </a:solidFill>
                <a:effectLst/>
                <a:latin typeface="Söhne"/>
              </a:rPr>
              <a:t>Easily change time limits within the extension </a:t>
            </a:r>
            <a:r>
              <a:rPr lang="en-US" sz="1400" b="0" i="0" dirty="0" smtClean="0">
                <a:solidFill>
                  <a:srgbClr val="D1D5DB"/>
                </a:solidFill>
                <a:effectLst/>
                <a:latin typeface="Söhne"/>
              </a:rPr>
              <a:t>	settings</a:t>
            </a:r>
            <a:r>
              <a:rPr lang="en-US" sz="1400" b="0" i="0" dirty="0">
                <a:solidFill>
                  <a:srgbClr val="D1D5DB"/>
                </a:solidFill>
                <a:effectLst/>
                <a:latin typeface="Söhne"/>
              </a:rPr>
              <a:t>.</a:t>
            </a:r>
          </a:p>
          <a:p>
            <a:r>
              <a:rPr lang="en-US" sz="1800" b="1" i="0" dirty="0">
                <a:solidFill>
                  <a:srgbClr val="D1D5DB"/>
                </a:solidFill>
                <a:effectLst/>
              </a:rPr>
              <a:t>Monitoring:</a:t>
            </a:r>
            <a:endParaRPr lang="en-US" sz="1800" dirty="0">
              <a:solidFill>
                <a:srgbClr val="D1D5DB"/>
              </a:solidFill>
              <a:effectLst/>
            </a:endParaRPr>
          </a:p>
          <a:p>
            <a:pPr marL="0" indent="0" algn="l">
              <a:buNone/>
            </a:pPr>
            <a:r>
              <a:rPr lang="en-US" sz="1400" b="0" i="0" dirty="0" smtClean="0">
                <a:solidFill>
                  <a:srgbClr val="D1D5DB"/>
                </a:solidFill>
                <a:effectLst/>
                <a:latin typeface="Söhne"/>
              </a:rPr>
              <a:t>	1</a:t>
            </a:r>
            <a:r>
              <a:rPr lang="en-US" sz="1400" b="0" i="0" dirty="0">
                <a:solidFill>
                  <a:srgbClr val="D1D5DB"/>
                </a:solidFill>
                <a:effectLst/>
                <a:latin typeface="Söhne"/>
              </a:rPr>
              <a:t>. </a:t>
            </a:r>
            <a:r>
              <a:rPr lang="en-US" sz="1400" dirty="0">
                <a:solidFill>
                  <a:srgbClr val="D1D5DB"/>
                </a:solidFill>
                <a:effectLst/>
                <a:latin typeface="Söhne"/>
              </a:rPr>
              <a:t>N</a:t>
            </a:r>
            <a:r>
              <a:rPr lang="en-US" sz="1400" b="0" i="0" dirty="0">
                <a:solidFill>
                  <a:srgbClr val="D1D5DB"/>
                </a:solidFill>
                <a:effectLst/>
                <a:latin typeface="Söhne"/>
              </a:rPr>
              <a:t>otifications when time limits approach.</a:t>
            </a:r>
          </a:p>
          <a:p>
            <a:pPr marL="0" indent="0" algn="l">
              <a:buNone/>
            </a:pPr>
            <a:r>
              <a:rPr lang="en-US" sz="1400" b="0" i="0" dirty="0" smtClean="0">
                <a:solidFill>
                  <a:srgbClr val="D1D5DB"/>
                </a:solidFill>
                <a:effectLst/>
                <a:latin typeface="Söhne"/>
              </a:rPr>
              <a:t>	2</a:t>
            </a:r>
            <a:r>
              <a:rPr lang="en-US" sz="1400" b="0" i="0" dirty="0">
                <a:solidFill>
                  <a:srgbClr val="D1D5DB"/>
                </a:solidFill>
                <a:effectLst/>
                <a:latin typeface="Söhne"/>
              </a:rPr>
              <a:t>. Check your entire days time on web.</a:t>
            </a:r>
          </a:p>
          <a:p>
            <a:r>
              <a:rPr lang="en-US" sz="1800" b="1" i="0" dirty="0">
                <a:solidFill>
                  <a:srgbClr val="D1D5DB"/>
                </a:solidFill>
                <a:effectLst/>
              </a:rPr>
              <a:t>Encourages Breaks:</a:t>
            </a:r>
            <a:endParaRPr lang="en-US" sz="1800" dirty="0">
              <a:solidFill>
                <a:srgbClr val="D1D5DB"/>
              </a:solidFill>
              <a:effectLst/>
            </a:endParaRPr>
          </a:p>
          <a:p>
            <a:pPr marL="0" indent="0">
              <a:buNone/>
            </a:pPr>
            <a:r>
              <a:rPr lang="en-US" sz="1400" dirty="0" smtClean="0">
                <a:solidFill>
                  <a:srgbClr val="D1D5DB"/>
                </a:solidFill>
                <a:effectLst/>
                <a:latin typeface="Söhne"/>
              </a:rPr>
              <a:t>	1. </a:t>
            </a:r>
            <a:r>
              <a:rPr lang="en-US" sz="1400" dirty="0">
                <a:solidFill>
                  <a:srgbClr val="D1D5DB"/>
                </a:solidFill>
                <a:effectLst/>
                <a:latin typeface="Söhne"/>
              </a:rPr>
              <a:t>Reminders to </a:t>
            </a:r>
            <a:r>
              <a:rPr lang="en-US" sz="1400" b="0" i="0" dirty="0">
                <a:solidFill>
                  <a:srgbClr val="D1D5DB"/>
                </a:solidFill>
                <a:effectLst/>
                <a:latin typeface="Söhne"/>
              </a:rPr>
              <a:t>take breaks and maintain a </a:t>
            </a:r>
            <a:r>
              <a:rPr lang="en-US" sz="1400" b="0" i="0" dirty="0" smtClean="0">
                <a:solidFill>
                  <a:srgbClr val="D1D5DB"/>
                </a:solidFill>
                <a:effectLst/>
                <a:latin typeface="Söhne"/>
              </a:rPr>
              <a:t>	healthy </a:t>
            </a:r>
            <a:r>
              <a:rPr lang="en-US" sz="1400" b="0" i="0" dirty="0">
                <a:solidFill>
                  <a:srgbClr val="D1D5DB"/>
                </a:solidFill>
                <a:effectLst/>
                <a:latin typeface="Söhne"/>
              </a:rPr>
              <a:t>online-offline balance.</a:t>
            </a:r>
          </a:p>
          <a:p>
            <a:pPr marL="0" indent="0" algn="l">
              <a:buNone/>
            </a:pPr>
            <a:r>
              <a:rPr lang="en-US" sz="1400" b="0" i="0" dirty="0" smtClean="0">
                <a:solidFill>
                  <a:srgbClr val="D1D5DB"/>
                </a:solidFill>
                <a:effectLst/>
                <a:latin typeface="Söhne"/>
              </a:rPr>
              <a:t>	2.Enhance </a:t>
            </a:r>
            <a:r>
              <a:rPr lang="en-US" sz="1400" b="0" i="0" dirty="0">
                <a:solidFill>
                  <a:srgbClr val="D1D5DB"/>
                </a:solidFill>
                <a:effectLst/>
                <a:latin typeface="Söhne"/>
              </a:rPr>
              <a:t>overall well-being with a mindful </a:t>
            </a:r>
            <a:r>
              <a:rPr lang="en-US" sz="1400" b="0" i="0" dirty="0" smtClean="0">
                <a:solidFill>
                  <a:srgbClr val="D1D5DB"/>
                </a:solidFill>
                <a:effectLst/>
                <a:latin typeface="Söhne"/>
              </a:rPr>
              <a:t>	approach </a:t>
            </a:r>
            <a:r>
              <a:rPr lang="en-US" sz="1400" b="0" i="0" dirty="0">
                <a:solidFill>
                  <a:srgbClr val="D1D5DB"/>
                </a:solidFill>
                <a:effectLst/>
                <a:latin typeface="Söhne"/>
              </a:rPr>
              <a:t>to technology.</a:t>
            </a:r>
          </a:p>
          <a:p>
            <a:pPr marL="0" indent="0">
              <a:buNone/>
            </a:pPr>
            <a:endParaRPr lang="en-US" dirty="0"/>
          </a:p>
        </p:txBody>
      </p:sp>
      <p:pic>
        <p:nvPicPr>
          <p:cNvPr id="10" name="Picture 9">
            <a:extLst>
              <a:ext uri="{FF2B5EF4-FFF2-40B4-BE49-F238E27FC236}">
                <a16:creationId xmlns:a16="http://schemas.microsoft.com/office/drawing/2014/main" xmlns="" id="{268D4DED-B50C-4821-935F-38D97BC6B6E3}"/>
              </a:ext>
            </a:extLst>
          </p:cNvPr>
          <p:cNvPicPr>
            <a:picLocks noChangeAspect="1"/>
          </p:cNvPicPr>
          <p:nvPr/>
        </p:nvPicPr>
        <p:blipFill>
          <a:blip r:embed="rId2"/>
          <a:stretch>
            <a:fillRect/>
          </a:stretch>
        </p:blipFill>
        <p:spPr>
          <a:xfrm>
            <a:off x="4647595" y="0"/>
            <a:ext cx="2143125" cy="2143125"/>
          </a:xfrm>
          <a:prstGeom prst="rect">
            <a:avLst/>
          </a:prstGeom>
        </p:spPr>
      </p:pic>
    </p:spTree>
    <p:extLst>
      <p:ext uri="{BB962C8B-B14F-4D97-AF65-F5344CB8AC3E}">
        <p14:creationId xmlns:p14="http://schemas.microsoft.com/office/powerpoint/2010/main" val="16165892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500" fill="hold"/>
                                        <p:tgtEl>
                                          <p:spTgt spid="10"/>
                                        </p:tgtEl>
                                        <p:attrNameLst>
                                          <p:attrName>ppt_w</p:attrName>
                                        </p:attrNameLst>
                                      </p:cBhvr>
                                      <p:tavLst>
                                        <p:tav tm="0">
                                          <p:val>
                                            <p:fltVal val="0"/>
                                          </p:val>
                                        </p:tav>
                                        <p:tav tm="100000">
                                          <p:val>
                                            <p:strVal val="#ppt_w"/>
                                          </p:val>
                                        </p:tav>
                                      </p:tavLst>
                                    </p:anim>
                                    <p:anim calcmode="lin" valueType="num">
                                      <p:cBhvr>
                                        <p:cTn id="8" dur="1500" fill="hold"/>
                                        <p:tgtEl>
                                          <p:spTgt spid="10"/>
                                        </p:tgtEl>
                                        <p:attrNameLst>
                                          <p:attrName>ppt_h</p:attrName>
                                        </p:attrNameLst>
                                      </p:cBhvr>
                                      <p:tavLst>
                                        <p:tav tm="0">
                                          <p:val>
                                            <p:fltVal val="0"/>
                                          </p:val>
                                        </p:tav>
                                        <p:tav tm="100000">
                                          <p:val>
                                            <p:strVal val="#ppt_h"/>
                                          </p:val>
                                        </p:tav>
                                      </p:tavLst>
                                    </p:anim>
                                    <p:anim calcmode="lin" valueType="num">
                                      <p:cBhvr>
                                        <p:cTn id="9" dur="1500" fill="hold"/>
                                        <p:tgtEl>
                                          <p:spTgt spid="10"/>
                                        </p:tgtEl>
                                        <p:attrNameLst>
                                          <p:attrName>style.rotation</p:attrName>
                                        </p:attrNameLst>
                                      </p:cBhvr>
                                      <p:tavLst>
                                        <p:tav tm="0">
                                          <p:val>
                                            <p:fltVal val="90"/>
                                          </p:val>
                                        </p:tav>
                                        <p:tav tm="100000">
                                          <p:val>
                                            <p:fltVal val="0"/>
                                          </p:val>
                                        </p:tav>
                                      </p:tavLst>
                                    </p:anim>
                                    <p:animEffect transition="in" filter="fade">
                                      <p:cBhvr>
                                        <p:cTn id="10" dur="1500"/>
                                        <p:tgtEl>
                                          <p:spTgt spid="10"/>
                                        </p:tgtEl>
                                      </p:cBhvr>
                                    </p:animEffect>
                                  </p:childTnLst>
                                </p:cTn>
                              </p:par>
                            </p:childTnLst>
                          </p:cTn>
                        </p:par>
                        <p:par>
                          <p:cTn id="11" fill="hold">
                            <p:stCondLst>
                              <p:cond delay="1500"/>
                            </p:stCondLst>
                            <p:childTnLst>
                              <p:par>
                                <p:cTn id="12" presetID="21" presetClass="entr" presetSubtype="1"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heel(1)">
                                      <p:cBhvr>
                                        <p:cTn id="14" dur="200"/>
                                        <p:tgtEl>
                                          <p:spTgt spid="3">
                                            <p:txEl>
                                              <p:pRg st="0" end="0"/>
                                            </p:txEl>
                                          </p:spTgt>
                                        </p:tgtEl>
                                      </p:cBhvr>
                                    </p:animEffect>
                                  </p:childTnLst>
                                </p:cTn>
                              </p:par>
                            </p:childTnLst>
                          </p:cTn>
                        </p:par>
                        <p:par>
                          <p:cTn id="15" fill="hold">
                            <p:stCondLst>
                              <p:cond delay="1700"/>
                            </p:stCondLst>
                            <p:childTnLst>
                              <p:par>
                                <p:cTn id="16" presetID="21" presetClass="entr" presetSubtype="1" fill="hold" grpId="0" nodeType="after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wheel(1)">
                                      <p:cBhvr>
                                        <p:cTn id="18" dur="200"/>
                                        <p:tgtEl>
                                          <p:spTgt spid="3">
                                            <p:txEl>
                                              <p:pRg st="1" end="1"/>
                                            </p:txEl>
                                          </p:spTgt>
                                        </p:tgtEl>
                                      </p:cBhvr>
                                    </p:animEffect>
                                  </p:childTnLst>
                                </p:cTn>
                              </p:par>
                            </p:childTnLst>
                          </p:cTn>
                        </p:par>
                        <p:par>
                          <p:cTn id="19" fill="hold">
                            <p:stCondLst>
                              <p:cond delay="1900"/>
                            </p:stCondLst>
                            <p:childTnLst>
                              <p:par>
                                <p:cTn id="20" presetID="21" presetClass="entr" presetSubtype="1" fill="hold" grpId="0"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heel(1)">
                                      <p:cBhvr>
                                        <p:cTn id="22" dur="200"/>
                                        <p:tgtEl>
                                          <p:spTgt spid="3">
                                            <p:txEl>
                                              <p:pRg st="2" end="2"/>
                                            </p:txEl>
                                          </p:spTgt>
                                        </p:tgtEl>
                                      </p:cBhvr>
                                    </p:animEffect>
                                  </p:childTnLst>
                                </p:cTn>
                              </p:par>
                            </p:childTnLst>
                          </p:cTn>
                        </p:par>
                        <p:par>
                          <p:cTn id="23" fill="hold">
                            <p:stCondLst>
                              <p:cond delay="2100"/>
                            </p:stCondLst>
                            <p:childTnLst>
                              <p:par>
                                <p:cTn id="24" presetID="21" presetClass="entr" presetSubtype="1" fill="hold" grpId="0" nodeType="after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wheel(1)">
                                      <p:cBhvr>
                                        <p:cTn id="26" dur="200"/>
                                        <p:tgtEl>
                                          <p:spTgt spid="3">
                                            <p:txEl>
                                              <p:pRg st="3" end="3"/>
                                            </p:txEl>
                                          </p:spTgt>
                                        </p:tgtEl>
                                      </p:cBhvr>
                                    </p:animEffect>
                                  </p:childTnLst>
                                </p:cTn>
                              </p:par>
                            </p:childTnLst>
                          </p:cTn>
                        </p:par>
                        <p:par>
                          <p:cTn id="27" fill="hold">
                            <p:stCondLst>
                              <p:cond delay="2300"/>
                            </p:stCondLst>
                            <p:childTnLst>
                              <p:par>
                                <p:cTn id="28" presetID="21" presetClass="entr" presetSubtype="1" fill="hold" grpId="0" nodeType="after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wheel(1)">
                                      <p:cBhvr>
                                        <p:cTn id="30" dur="200"/>
                                        <p:tgtEl>
                                          <p:spTgt spid="3">
                                            <p:txEl>
                                              <p:pRg st="4" end="4"/>
                                            </p:txEl>
                                          </p:spTgt>
                                        </p:tgtEl>
                                      </p:cBhvr>
                                    </p:animEffect>
                                  </p:childTnLst>
                                </p:cTn>
                              </p:par>
                            </p:childTnLst>
                          </p:cTn>
                        </p:par>
                        <p:par>
                          <p:cTn id="31" fill="hold">
                            <p:stCondLst>
                              <p:cond delay="2500"/>
                            </p:stCondLst>
                            <p:childTnLst>
                              <p:par>
                                <p:cTn id="32" presetID="21" presetClass="entr" presetSubtype="1" fill="hold" grpId="0" nodeType="after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wheel(1)">
                                      <p:cBhvr>
                                        <p:cTn id="34" dur="200"/>
                                        <p:tgtEl>
                                          <p:spTgt spid="3">
                                            <p:txEl>
                                              <p:pRg st="5" end="5"/>
                                            </p:txEl>
                                          </p:spTgt>
                                        </p:tgtEl>
                                      </p:cBhvr>
                                    </p:animEffect>
                                  </p:childTnLst>
                                </p:cTn>
                              </p:par>
                            </p:childTnLst>
                          </p:cTn>
                        </p:par>
                        <p:par>
                          <p:cTn id="35" fill="hold">
                            <p:stCondLst>
                              <p:cond delay="2700"/>
                            </p:stCondLst>
                            <p:childTnLst>
                              <p:par>
                                <p:cTn id="36" presetID="21" presetClass="entr" presetSubtype="1" fill="hold" grpId="0" nodeType="after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wheel(1)">
                                      <p:cBhvr>
                                        <p:cTn id="38" dur="200"/>
                                        <p:tgtEl>
                                          <p:spTgt spid="3">
                                            <p:txEl>
                                              <p:pRg st="6" end="6"/>
                                            </p:txEl>
                                          </p:spTgt>
                                        </p:tgtEl>
                                      </p:cBhvr>
                                    </p:animEffect>
                                  </p:childTnLst>
                                </p:cTn>
                              </p:par>
                            </p:childTnLst>
                          </p:cTn>
                        </p:par>
                        <p:par>
                          <p:cTn id="39" fill="hold">
                            <p:stCondLst>
                              <p:cond delay="2900"/>
                            </p:stCondLst>
                            <p:childTnLst>
                              <p:par>
                                <p:cTn id="40" presetID="21" presetClass="entr" presetSubtype="1" fill="hold" grpId="0" nodeType="after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heel(1)">
                                      <p:cBhvr>
                                        <p:cTn id="42" dur="200"/>
                                        <p:tgtEl>
                                          <p:spTgt spid="3">
                                            <p:txEl>
                                              <p:pRg st="7" end="7"/>
                                            </p:txEl>
                                          </p:spTgt>
                                        </p:tgtEl>
                                      </p:cBhvr>
                                    </p:animEffect>
                                  </p:childTnLst>
                                </p:cTn>
                              </p:par>
                            </p:childTnLst>
                          </p:cTn>
                        </p:par>
                        <p:par>
                          <p:cTn id="43" fill="hold">
                            <p:stCondLst>
                              <p:cond delay="3100"/>
                            </p:stCondLst>
                            <p:childTnLst>
                              <p:par>
                                <p:cTn id="44" presetID="21" presetClass="entr" presetSubtype="1" fill="hold" grpId="0" nodeType="afterEffect">
                                  <p:stCondLst>
                                    <p:cond delay="0"/>
                                  </p:stCondLst>
                                  <p:childTnLst>
                                    <p:set>
                                      <p:cBhvr>
                                        <p:cTn id="45" dur="1" fill="hold">
                                          <p:stCondLst>
                                            <p:cond delay="0"/>
                                          </p:stCondLst>
                                        </p:cTn>
                                        <p:tgtEl>
                                          <p:spTgt spid="3">
                                            <p:txEl>
                                              <p:pRg st="8" end="8"/>
                                            </p:txEl>
                                          </p:spTgt>
                                        </p:tgtEl>
                                        <p:attrNameLst>
                                          <p:attrName>style.visibility</p:attrName>
                                        </p:attrNameLst>
                                      </p:cBhvr>
                                      <p:to>
                                        <p:strVal val="visible"/>
                                      </p:to>
                                    </p:set>
                                    <p:animEffect transition="in" filter="wheel(1)">
                                      <p:cBhvr>
                                        <p:cTn id="46" dur="200"/>
                                        <p:tgtEl>
                                          <p:spTgt spid="3">
                                            <p:txEl>
                                              <p:pRg st="8" end="8"/>
                                            </p:txEl>
                                          </p:spTgt>
                                        </p:tgtEl>
                                      </p:cBhvr>
                                    </p:animEffect>
                                  </p:childTnLst>
                                </p:cTn>
                              </p:par>
                            </p:childTnLst>
                          </p:cTn>
                        </p:par>
                        <p:par>
                          <p:cTn id="47" fill="hold">
                            <p:stCondLst>
                              <p:cond delay="3300"/>
                            </p:stCondLst>
                            <p:childTnLst>
                              <p:par>
                                <p:cTn id="48" presetID="21" presetClass="entr" presetSubtype="1" fill="hold" grpId="0" nodeType="afterEffect">
                                  <p:stCondLst>
                                    <p:cond delay="0"/>
                                  </p:stCondLst>
                                  <p:childTnLst>
                                    <p:set>
                                      <p:cBhvr>
                                        <p:cTn id="49" dur="1" fill="hold">
                                          <p:stCondLst>
                                            <p:cond delay="0"/>
                                          </p:stCondLst>
                                        </p:cTn>
                                        <p:tgtEl>
                                          <p:spTgt spid="4">
                                            <p:txEl>
                                              <p:pRg st="0" end="0"/>
                                            </p:txEl>
                                          </p:spTgt>
                                        </p:tgtEl>
                                        <p:attrNameLst>
                                          <p:attrName>style.visibility</p:attrName>
                                        </p:attrNameLst>
                                      </p:cBhvr>
                                      <p:to>
                                        <p:strVal val="visible"/>
                                      </p:to>
                                    </p:set>
                                    <p:animEffect transition="in" filter="wheel(1)">
                                      <p:cBhvr>
                                        <p:cTn id="50" dur="200"/>
                                        <p:tgtEl>
                                          <p:spTgt spid="4">
                                            <p:txEl>
                                              <p:pRg st="0" end="0"/>
                                            </p:txEl>
                                          </p:spTgt>
                                        </p:tgtEl>
                                      </p:cBhvr>
                                    </p:animEffect>
                                  </p:childTnLst>
                                </p:cTn>
                              </p:par>
                            </p:childTnLst>
                          </p:cTn>
                        </p:par>
                        <p:par>
                          <p:cTn id="51" fill="hold">
                            <p:stCondLst>
                              <p:cond delay="3500"/>
                            </p:stCondLst>
                            <p:childTnLst>
                              <p:par>
                                <p:cTn id="52" presetID="21" presetClass="entr" presetSubtype="1" fill="hold" grpId="0" nodeType="afterEffect">
                                  <p:stCondLst>
                                    <p:cond delay="0"/>
                                  </p:stCondLst>
                                  <p:childTnLst>
                                    <p:set>
                                      <p:cBhvr>
                                        <p:cTn id="53" dur="1" fill="hold">
                                          <p:stCondLst>
                                            <p:cond delay="0"/>
                                          </p:stCondLst>
                                        </p:cTn>
                                        <p:tgtEl>
                                          <p:spTgt spid="4">
                                            <p:txEl>
                                              <p:pRg st="1" end="1"/>
                                            </p:txEl>
                                          </p:spTgt>
                                        </p:tgtEl>
                                        <p:attrNameLst>
                                          <p:attrName>style.visibility</p:attrName>
                                        </p:attrNameLst>
                                      </p:cBhvr>
                                      <p:to>
                                        <p:strVal val="visible"/>
                                      </p:to>
                                    </p:set>
                                    <p:animEffect transition="in" filter="wheel(1)">
                                      <p:cBhvr>
                                        <p:cTn id="54" dur="200"/>
                                        <p:tgtEl>
                                          <p:spTgt spid="4">
                                            <p:txEl>
                                              <p:pRg st="1" end="1"/>
                                            </p:txEl>
                                          </p:spTgt>
                                        </p:tgtEl>
                                      </p:cBhvr>
                                    </p:animEffect>
                                  </p:childTnLst>
                                </p:cTn>
                              </p:par>
                            </p:childTnLst>
                          </p:cTn>
                        </p:par>
                        <p:par>
                          <p:cTn id="55" fill="hold">
                            <p:stCondLst>
                              <p:cond delay="3700"/>
                            </p:stCondLst>
                            <p:childTnLst>
                              <p:par>
                                <p:cTn id="56" presetID="21" presetClass="entr" presetSubtype="1" fill="hold" grpId="0" nodeType="afterEffect">
                                  <p:stCondLst>
                                    <p:cond delay="0"/>
                                  </p:stCondLst>
                                  <p:childTnLst>
                                    <p:set>
                                      <p:cBhvr>
                                        <p:cTn id="57" dur="1" fill="hold">
                                          <p:stCondLst>
                                            <p:cond delay="0"/>
                                          </p:stCondLst>
                                        </p:cTn>
                                        <p:tgtEl>
                                          <p:spTgt spid="4">
                                            <p:txEl>
                                              <p:pRg st="2" end="2"/>
                                            </p:txEl>
                                          </p:spTgt>
                                        </p:tgtEl>
                                        <p:attrNameLst>
                                          <p:attrName>style.visibility</p:attrName>
                                        </p:attrNameLst>
                                      </p:cBhvr>
                                      <p:to>
                                        <p:strVal val="visible"/>
                                      </p:to>
                                    </p:set>
                                    <p:animEffect transition="in" filter="wheel(1)">
                                      <p:cBhvr>
                                        <p:cTn id="58" dur="200"/>
                                        <p:tgtEl>
                                          <p:spTgt spid="4">
                                            <p:txEl>
                                              <p:pRg st="2" end="2"/>
                                            </p:txEl>
                                          </p:spTgt>
                                        </p:tgtEl>
                                      </p:cBhvr>
                                    </p:animEffect>
                                  </p:childTnLst>
                                </p:cTn>
                              </p:par>
                            </p:childTnLst>
                          </p:cTn>
                        </p:par>
                        <p:par>
                          <p:cTn id="59" fill="hold">
                            <p:stCondLst>
                              <p:cond delay="3900"/>
                            </p:stCondLst>
                            <p:childTnLst>
                              <p:par>
                                <p:cTn id="60" presetID="21" presetClass="entr" presetSubtype="1" fill="hold" grpId="0" nodeType="afterEffect">
                                  <p:stCondLst>
                                    <p:cond delay="0"/>
                                  </p:stCondLst>
                                  <p:childTnLst>
                                    <p:set>
                                      <p:cBhvr>
                                        <p:cTn id="61" dur="1" fill="hold">
                                          <p:stCondLst>
                                            <p:cond delay="0"/>
                                          </p:stCondLst>
                                        </p:cTn>
                                        <p:tgtEl>
                                          <p:spTgt spid="4">
                                            <p:txEl>
                                              <p:pRg st="3" end="3"/>
                                            </p:txEl>
                                          </p:spTgt>
                                        </p:tgtEl>
                                        <p:attrNameLst>
                                          <p:attrName>style.visibility</p:attrName>
                                        </p:attrNameLst>
                                      </p:cBhvr>
                                      <p:to>
                                        <p:strVal val="visible"/>
                                      </p:to>
                                    </p:set>
                                    <p:animEffect transition="in" filter="wheel(1)">
                                      <p:cBhvr>
                                        <p:cTn id="62" dur="200"/>
                                        <p:tgtEl>
                                          <p:spTgt spid="4">
                                            <p:txEl>
                                              <p:pRg st="3" end="3"/>
                                            </p:txEl>
                                          </p:spTgt>
                                        </p:tgtEl>
                                      </p:cBhvr>
                                    </p:animEffect>
                                  </p:childTnLst>
                                </p:cTn>
                              </p:par>
                            </p:childTnLst>
                          </p:cTn>
                        </p:par>
                        <p:par>
                          <p:cTn id="63" fill="hold">
                            <p:stCondLst>
                              <p:cond delay="4100"/>
                            </p:stCondLst>
                            <p:childTnLst>
                              <p:par>
                                <p:cTn id="64" presetID="21" presetClass="entr" presetSubtype="1" fill="hold" grpId="0" nodeType="afterEffect">
                                  <p:stCondLst>
                                    <p:cond delay="0"/>
                                  </p:stCondLst>
                                  <p:childTnLst>
                                    <p:set>
                                      <p:cBhvr>
                                        <p:cTn id="65" dur="1" fill="hold">
                                          <p:stCondLst>
                                            <p:cond delay="0"/>
                                          </p:stCondLst>
                                        </p:cTn>
                                        <p:tgtEl>
                                          <p:spTgt spid="4">
                                            <p:txEl>
                                              <p:pRg st="4" end="4"/>
                                            </p:txEl>
                                          </p:spTgt>
                                        </p:tgtEl>
                                        <p:attrNameLst>
                                          <p:attrName>style.visibility</p:attrName>
                                        </p:attrNameLst>
                                      </p:cBhvr>
                                      <p:to>
                                        <p:strVal val="visible"/>
                                      </p:to>
                                    </p:set>
                                    <p:animEffect transition="in" filter="wheel(1)">
                                      <p:cBhvr>
                                        <p:cTn id="66" dur="200"/>
                                        <p:tgtEl>
                                          <p:spTgt spid="4">
                                            <p:txEl>
                                              <p:pRg st="4" end="4"/>
                                            </p:txEl>
                                          </p:spTgt>
                                        </p:tgtEl>
                                      </p:cBhvr>
                                    </p:animEffect>
                                  </p:childTnLst>
                                </p:cTn>
                              </p:par>
                            </p:childTnLst>
                          </p:cTn>
                        </p:par>
                        <p:par>
                          <p:cTn id="67" fill="hold">
                            <p:stCondLst>
                              <p:cond delay="4300"/>
                            </p:stCondLst>
                            <p:childTnLst>
                              <p:par>
                                <p:cTn id="68" presetID="21" presetClass="entr" presetSubtype="1" fill="hold" grpId="0" nodeType="afterEffect">
                                  <p:stCondLst>
                                    <p:cond delay="0"/>
                                  </p:stCondLst>
                                  <p:childTnLst>
                                    <p:set>
                                      <p:cBhvr>
                                        <p:cTn id="69" dur="1" fill="hold">
                                          <p:stCondLst>
                                            <p:cond delay="0"/>
                                          </p:stCondLst>
                                        </p:cTn>
                                        <p:tgtEl>
                                          <p:spTgt spid="4">
                                            <p:txEl>
                                              <p:pRg st="5" end="5"/>
                                            </p:txEl>
                                          </p:spTgt>
                                        </p:tgtEl>
                                        <p:attrNameLst>
                                          <p:attrName>style.visibility</p:attrName>
                                        </p:attrNameLst>
                                      </p:cBhvr>
                                      <p:to>
                                        <p:strVal val="visible"/>
                                      </p:to>
                                    </p:set>
                                    <p:animEffect transition="in" filter="wheel(1)">
                                      <p:cBhvr>
                                        <p:cTn id="70" dur="200"/>
                                        <p:tgtEl>
                                          <p:spTgt spid="4">
                                            <p:txEl>
                                              <p:pRg st="5" end="5"/>
                                            </p:txEl>
                                          </p:spTgt>
                                        </p:tgtEl>
                                      </p:cBhvr>
                                    </p:animEffect>
                                  </p:childTnLst>
                                </p:cTn>
                              </p:par>
                            </p:childTnLst>
                          </p:cTn>
                        </p:par>
                        <p:par>
                          <p:cTn id="71" fill="hold">
                            <p:stCondLst>
                              <p:cond delay="4500"/>
                            </p:stCondLst>
                            <p:childTnLst>
                              <p:par>
                                <p:cTn id="72" presetID="21" presetClass="entr" presetSubtype="1" fill="hold" grpId="0" nodeType="afterEffect">
                                  <p:stCondLst>
                                    <p:cond delay="0"/>
                                  </p:stCondLst>
                                  <p:childTnLst>
                                    <p:set>
                                      <p:cBhvr>
                                        <p:cTn id="73" dur="1" fill="hold">
                                          <p:stCondLst>
                                            <p:cond delay="0"/>
                                          </p:stCondLst>
                                        </p:cTn>
                                        <p:tgtEl>
                                          <p:spTgt spid="4">
                                            <p:txEl>
                                              <p:pRg st="6" end="6"/>
                                            </p:txEl>
                                          </p:spTgt>
                                        </p:tgtEl>
                                        <p:attrNameLst>
                                          <p:attrName>style.visibility</p:attrName>
                                        </p:attrNameLst>
                                      </p:cBhvr>
                                      <p:to>
                                        <p:strVal val="visible"/>
                                      </p:to>
                                    </p:set>
                                    <p:animEffect transition="in" filter="wheel(1)">
                                      <p:cBhvr>
                                        <p:cTn id="74" dur="200"/>
                                        <p:tgtEl>
                                          <p:spTgt spid="4">
                                            <p:txEl>
                                              <p:pRg st="6" end="6"/>
                                            </p:txEl>
                                          </p:spTgt>
                                        </p:tgtEl>
                                      </p:cBhvr>
                                    </p:animEffect>
                                  </p:childTnLst>
                                </p:cTn>
                              </p:par>
                            </p:childTnLst>
                          </p:cTn>
                        </p:par>
                        <p:par>
                          <p:cTn id="75" fill="hold">
                            <p:stCondLst>
                              <p:cond delay="4700"/>
                            </p:stCondLst>
                            <p:childTnLst>
                              <p:par>
                                <p:cTn id="76" presetID="21" presetClass="entr" presetSubtype="1" fill="hold" grpId="0" nodeType="afterEffect">
                                  <p:stCondLst>
                                    <p:cond delay="0"/>
                                  </p:stCondLst>
                                  <p:childTnLst>
                                    <p:set>
                                      <p:cBhvr>
                                        <p:cTn id="77" dur="1" fill="hold">
                                          <p:stCondLst>
                                            <p:cond delay="0"/>
                                          </p:stCondLst>
                                        </p:cTn>
                                        <p:tgtEl>
                                          <p:spTgt spid="4">
                                            <p:txEl>
                                              <p:pRg st="7" end="7"/>
                                            </p:txEl>
                                          </p:spTgt>
                                        </p:tgtEl>
                                        <p:attrNameLst>
                                          <p:attrName>style.visibility</p:attrName>
                                        </p:attrNameLst>
                                      </p:cBhvr>
                                      <p:to>
                                        <p:strVal val="visible"/>
                                      </p:to>
                                    </p:set>
                                    <p:animEffect transition="in" filter="wheel(1)">
                                      <p:cBhvr>
                                        <p:cTn id="78" dur="200"/>
                                        <p:tgtEl>
                                          <p:spTgt spid="4">
                                            <p:txEl>
                                              <p:pRg st="7" end="7"/>
                                            </p:txEl>
                                          </p:spTgt>
                                        </p:tgtEl>
                                      </p:cBhvr>
                                    </p:animEffect>
                                  </p:childTnLst>
                                </p:cTn>
                              </p:par>
                            </p:childTnLst>
                          </p:cTn>
                        </p:par>
                        <p:par>
                          <p:cTn id="79" fill="hold">
                            <p:stCondLst>
                              <p:cond delay="4900"/>
                            </p:stCondLst>
                            <p:childTnLst>
                              <p:par>
                                <p:cTn id="80" presetID="21" presetClass="entr" presetSubtype="1" fill="hold" grpId="0" nodeType="afterEffect">
                                  <p:stCondLst>
                                    <p:cond delay="0"/>
                                  </p:stCondLst>
                                  <p:childTnLst>
                                    <p:set>
                                      <p:cBhvr>
                                        <p:cTn id="81" dur="1" fill="hold">
                                          <p:stCondLst>
                                            <p:cond delay="0"/>
                                          </p:stCondLst>
                                        </p:cTn>
                                        <p:tgtEl>
                                          <p:spTgt spid="4">
                                            <p:txEl>
                                              <p:pRg st="8" end="8"/>
                                            </p:txEl>
                                          </p:spTgt>
                                        </p:tgtEl>
                                        <p:attrNameLst>
                                          <p:attrName>style.visibility</p:attrName>
                                        </p:attrNameLst>
                                      </p:cBhvr>
                                      <p:to>
                                        <p:strVal val="visible"/>
                                      </p:to>
                                    </p:set>
                                    <p:animEffect transition="in" filter="wheel(1)">
                                      <p:cBhvr>
                                        <p:cTn id="82" dur="200"/>
                                        <p:tgtEl>
                                          <p:spTgt spid="4">
                                            <p:txEl>
                                              <p:pRg st="8" end="8"/>
                                            </p:txEl>
                                          </p:spTgt>
                                        </p:tgtEl>
                                      </p:cBhvr>
                                    </p:animEffect>
                                  </p:childTnLst>
                                </p:cTn>
                              </p:par>
                            </p:childTnLst>
                          </p:cTn>
                        </p:par>
                        <p:par>
                          <p:cTn id="83" fill="hold">
                            <p:stCondLst>
                              <p:cond delay="5100"/>
                            </p:stCondLst>
                            <p:childTnLst>
                              <p:par>
                                <p:cTn id="84" presetID="21" presetClass="entr" presetSubtype="1" fill="hold" grpId="0" nodeType="afterEffect">
                                  <p:stCondLst>
                                    <p:cond delay="0"/>
                                  </p:stCondLst>
                                  <p:childTnLst>
                                    <p:set>
                                      <p:cBhvr>
                                        <p:cTn id="85" dur="1" fill="hold">
                                          <p:stCondLst>
                                            <p:cond delay="0"/>
                                          </p:stCondLst>
                                        </p:cTn>
                                        <p:tgtEl>
                                          <p:spTgt spid="4">
                                            <p:txEl>
                                              <p:pRg st="9" end="9"/>
                                            </p:txEl>
                                          </p:spTgt>
                                        </p:tgtEl>
                                        <p:attrNameLst>
                                          <p:attrName>style.visibility</p:attrName>
                                        </p:attrNameLst>
                                      </p:cBhvr>
                                      <p:to>
                                        <p:strVal val="visible"/>
                                      </p:to>
                                    </p:set>
                                    <p:animEffect transition="in" filter="wheel(1)">
                                      <p:cBhvr>
                                        <p:cTn id="86" dur="2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237067"/>
            <a:ext cx="10353761" cy="1326321"/>
          </a:xfrm>
        </p:spPr>
        <p:txBody>
          <a:bodyPr/>
          <a:lstStyle/>
          <a:p>
            <a:r>
              <a:rPr lang="en-US" i="1" u="sng" dirty="0" smtClean="0"/>
              <a:t>Usage scenarios</a:t>
            </a:r>
            <a:endParaRPr lang="en-US" i="1" u="sng" dirty="0"/>
          </a:p>
        </p:txBody>
      </p:sp>
      <p:sp>
        <p:nvSpPr>
          <p:cNvPr id="3" name="Content Placeholder 2"/>
          <p:cNvSpPr>
            <a:spLocks noGrp="1"/>
          </p:cNvSpPr>
          <p:nvPr>
            <p:ph idx="1"/>
          </p:nvPr>
        </p:nvSpPr>
        <p:spPr>
          <a:xfrm>
            <a:off x="238002" y="1415120"/>
            <a:ext cx="10353762" cy="4570743"/>
          </a:xfrm>
        </p:spPr>
        <p:txBody>
          <a:bodyPr>
            <a:normAutofit fontScale="92500" lnSpcReduction="10000"/>
          </a:bodyPr>
          <a:lstStyle/>
          <a:p>
            <a:r>
              <a:rPr lang="en-US" b="1" dirty="0" smtClean="0"/>
              <a:t>Productivity and focus:</a:t>
            </a:r>
          </a:p>
          <a:p>
            <a:pPr marL="0" indent="0">
              <a:buNone/>
            </a:pPr>
            <a:r>
              <a:rPr lang="en-US" sz="1800" dirty="0"/>
              <a:t>S</a:t>
            </a:r>
            <a:r>
              <a:rPr lang="en-US" sz="1800" dirty="0" smtClean="0"/>
              <a:t>tudents or professionals seeking to boost work rate and visualize a clear-cut objective with pinpoint accuracy. </a:t>
            </a:r>
            <a:endParaRPr lang="en-US" sz="1800" b="1" dirty="0"/>
          </a:p>
          <a:p>
            <a:r>
              <a:rPr lang="en-US" b="1" dirty="0" smtClean="0"/>
              <a:t>Health concerns:</a:t>
            </a:r>
          </a:p>
          <a:p>
            <a:pPr marL="0" indent="0">
              <a:buNone/>
            </a:pPr>
            <a:r>
              <a:rPr lang="en-US" sz="1800" dirty="0" smtClean="0"/>
              <a:t>Users looking to rejuvenate their health and revitalize their mental energy.</a:t>
            </a:r>
          </a:p>
          <a:p>
            <a:r>
              <a:rPr lang="en-US" b="1" dirty="0" smtClean="0"/>
              <a:t>Parental control:</a:t>
            </a:r>
          </a:p>
          <a:p>
            <a:pPr marL="0" indent="0">
              <a:buNone/>
            </a:pPr>
            <a:r>
              <a:rPr lang="en-US" sz="1800" dirty="0" smtClean="0"/>
              <a:t>Parents trying to restrict their children from surfing the web for prolonged periods of time.</a:t>
            </a:r>
            <a:endParaRPr lang="en-US" sz="1800" dirty="0"/>
          </a:p>
          <a:p>
            <a:r>
              <a:rPr lang="en-US" b="1" dirty="0" smtClean="0"/>
              <a:t>Time management:</a:t>
            </a:r>
          </a:p>
          <a:p>
            <a:pPr marL="0" indent="0">
              <a:buNone/>
            </a:pPr>
            <a:r>
              <a:rPr lang="en-US" sz="1800" dirty="0" smtClean="0"/>
              <a:t>Users searching for ways to seamlessly manage tight schedules,</a:t>
            </a:r>
          </a:p>
          <a:p>
            <a:pPr marL="0" indent="0">
              <a:buNone/>
            </a:pPr>
            <a:r>
              <a:rPr lang="en-US" sz="1800" dirty="0" smtClean="0"/>
              <a:t>and ensuring there is ample time for other activities by intelligently distributing time for </a:t>
            </a:r>
          </a:p>
          <a:p>
            <a:pPr marL="0" indent="0">
              <a:buNone/>
            </a:pPr>
            <a:r>
              <a:rPr lang="en-US" sz="1800" dirty="0" smtClean="0"/>
              <a:t>different websites and domains.</a:t>
            </a:r>
            <a:endParaRPr lang="en-US" sz="1800" dirty="0"/>
          </a:p>
        </p:txBody>
      </p:sp>
      <p:pic>
        <p:nvPicPr>
          <p:cNvPr id="4" name="Picture 3"/>
          <p:cNvPicPr>
            <a:picLocks noChangeAspect="1"/>
          </p:cNvPicPr>
          <p:nvPr/>
        </p:nvPicPr>
        <p:blipFill>
          <a:blip r:embed="rId2"/>
          <a:stretch>
            <a:fillRect/>
          </a:stretch>
        </p:blipFill>
        <p:spPr>
          <a:xfrm>
            <a:off x="9688520" y="2326418"/>
            <a:ext cx="2354926" cy="1572567"/>
          </a:xfrm>
          <a:prstGeom prst="rect">
            <a:avLst/>
          </a:prstGeom>
        </p:spPr>
      </p:pic>
      <p:pic>
        <p:nvPicPr>
          <p:cNvPr id="5" name="Picture 4"/>
          <p:cNvPicPr>
            <a:picLocks noChangeAspect="1"/>
          </p:cNvPicPr>
          <p:nvPr/>
        </p:nvPicPr>
        <p:blipFill>
          <a:blip r:embed="rId3"/>
          <a:stretch>
            <a:fillRect/>
          </a:stretch>
        </p:blipFill>
        <p:spPr>
          <a:xfrm>
            <a:off x="9745780" y="4149566"/>
            <a:ext cx="2240407" cy="1120204"/>
          </a:xfrm>
          <a:prstGeom prst="rect">
            <a:avLst/>
          </a:prstGeom>
        </p:spPr>
      </p:pic>
      <p:pic>
        <p:nvPicPr>
          <p:cNvPr id="6" name="Picture 5"/>
          <p:cNvPicPr>
            <a:picLocks noChangeAspect="1"/>
          </p:cNvPicPr>
          <p:nvPr/>
        </p:nvPicPr>
        <p:blipFill>
          <a:blip r:embed="rId4"/>
          <a:stretch>
            <a:fillRect/>
          </a:stretch>
        </p:blipFill>
        <p:spPr>
          <a:xfrm>
            <a:off x="10055976" y="5461718"/>
            <a:ext cx="1572434" cy="1048289"/>
          </a:xfrm>
          <a:prstGeom prst="rect">
            <a:avLst/>
          </a:prstGeom>
        </p:spPr>
      </p:pic>
    </p:spTree>
    <p:extLst>
      <p:ext uri="{BB962C8B-B14F-4D97-AF65-F5344CB8AC3E}">
        <p14:creationId xmlns:p14="http://schemas.microsoft.com/office/powerpoint/2010/main" val="1377521599"/>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circle(in)">
                                      <p:cBhvr>
                                        <p:cTn id="31" dur="20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1000"/>
                                        <p:tgtEl>
                                          <p:spTgt spid="3">
                                            <p:txEl>
                                              <p:pRg st="4" end="4"/>
                                            </p:txEl>
                                          </p:spTgt>
                                        </p:tgtEl>
                                      </p:cBhvr>
                                    </p:animEffect>
                                    <p:anim calcmode="lin" valueType="num">
                                      <p:cBhvr>
                                        <p:cTn id="3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fade">
                                      <p:cBhvr>
                                        <p:cTn id="41" dur="1000"/>
                                        <p:tgtEl>
                                          <p:spTgt spid="3">
                                            <p:txEl>
                                              <p:pRg st="5" end="5"/>
                                            </p:txEl>
                                          </p:spTgt>
                                        </p:tgtEl>
                                      </p:cBhvr>
                                    </p:animEffect>
                                    <p:anim calcmode="lin" valueType="num">
                                      <p:cBhvr>
                                        <p:cTn id="42"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6" presetClass="entr" presetSubtype="16" fill="hold"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circle(in)">
                                      <p:cBhvr>
                                        <p:cTn id="48" dur="2000"/>
                                        <p:tgtEl>
                                          <p:spTgt spid="5"/>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animEffect transition="in" filter="fade">
                                      <p:cBhvr>
                                        <p:cTn id="53" dur="1000"/>
                                        <p:tgtEl>
                                          <p:spTgt spid="3">
                                            <p:txEl>
                                              <p:pRg st="6" end="6"/>
                                            </p:txEl>
                                          </p:spTgt>
                                        </p:tgtEl>
                                      </p:cBhvr>
                                    </p:animEffect>
                                    <p:anim calcmode="lin" valueType="num">
                                      <p:cBhvr>
                                        <p:cTn id="5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5" dur="1000" fill="hold"/>
                                        <p:tgtEl>
                                          <p:spTgt spid="3">
                                            <p:txEl>
                                              <p:pRg st="6" end="6"/>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3">
                                            <p:txEl>
                                              <p:pRg st="7" end="7"/>
                                            </p:txEl>
                                          </p:spTgt>
                                        </p:tgtEl>
                                        <p:attrNameLst>
                                          <p:attrName>style.visibility</p:attrName>
                                        </p:attrNameLst>
                                      </p:cBhvr>
                                      <p:to>
                                        <p:strVal val="visible"/>
                                      </p:to>
                                    </p:set>
                                    <p:animEffect transition="in" filter="fade">
                                      <p:cBhvr>
                                        <p:cTn id="58" dur="1000"/>
                                        <p:tgtEl>
                                          <p:spTgt spid="3">
                                            <p:txEl>
                                              <p:pRg st="7" end="7"/>
                                            </p:txEl>
                                          </p:spTgt>
                                        </p:tgtEl>
                                      </p:cBhvr>
                                    </p:animEffect>
                                    <p:anim calcmode="lin" valueType="num">
                                      <p:cBhvr>
                                        <p:cTn id="59"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60" dur="1000" fill="hold"/>
                                        <p:tgtEl>
                                          <p:spTgt spid="3">
                                            <p:txEl>
                                              <p:pRg st="7" end="7"/>
                                            </p:txEl>
                                          </p:spTgt>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3">
                                            <p:txEl>
                                              <p:pRg st="9" end="9"/>
                                            </p:txEl>
                                          </p:spTgt>
                                        </p:tgtEl>
                                        <p:attrNameLst>
                                          <p:attrName>style.visibility</p:attrName>
                                        </p:attrNameLst>
                                      </p:cBhvr>
                                      <p:to>
                                        <p:strVal val="visible"/>
                                      </p:to>
                                    </p:set>
                                    <p:animEffect transition="in" filter="fade">
                                      <p:cBhvr>
                                        <p:cTn id="68" dur="1000"/>
                                        <p:tgtEl>
                                          <p:spTgt spid="3">
                                            <p:txEl>
                                              <p:pRg st="9" end="9"/>
                                            </p:txEl>
                                          </p:spTgt>
                                        </p:tgtEl>
                                      </p:cBhvr>
                                    </p:animEffect>
                                    <p:anim calcmode="lin" valueType="num">
                                      <p:cBhvr>
                                        <p:cTn id="69"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0"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6" presetClass="entr" presetSubtype="16" fill="hold" nodeType="clickEffect">
                                  <p:stCondLst>
                                    <p:cond delay="0"/>
                                  </p:stCondLst>
                                  <p:childTnLst>
                                    <p:set>
                                      <p:cBhvr>
                                        <p:cTn id="74" dur="1" fill="hold">
                                          <p:stCondLst>
                                            <p:cond delay="0"/>
                                          </p:stCondLst>
                                        </p:cTn>
                                        <p:tgtEl>
                                          <p:spTgt spid="6"/>
                                        </p:tgtEl>
                                        <p:attrNameLst>
                                          <p:attrName>style.visibility</p:attrName>
                                        </p:attrNameLst>
                                      </p:cBhvr>
                                      <p:to>
                                        <p:strVal val="visible"/>
                                      </p:to>
                                    </p:set>
                                    <p:animEffect transition="in" filter="circle(in)">
                                      <p:cBhvr>
                                        <p:cTn id="75"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260465"/>
            <a:ext cx="10353761" cy="1326321"/>
          </a:xfrm>
        </p:spPr>
        <p:txBody>
          <a:bodyPr/>
          <a:lstStyle/>
          <a:p>
            <a:r>
              <a:rPr lang="en-US" i="1" u="sng" dirty="0" smtClean="0"/>
              <a:t>Future developments</a:t>
            </a:r>
            <a:endParaRPr lang="en-US" i="1" u="sng" dirty="0"/>
          </a:p>
        </p:txBody>
      </p:sp>
      <p:sp>
        <p:nvSpPr>
          <p:cNvPr id="3" name="Content Placeholder 2"/>
          <p:cNvSpPr>
            <a:spLocks noGrp="1"/>
          </p:cNvSpPr>
          <p:nvPr>
            <p:ph idx="1"/>
          </p:nvPr>
        </p:nvSpPr>
        <p:spPr>
          <a:xfrm>
            <a:off x="913796" y="1533557"/>
            <a:ext cx="10353762" cy="3695136"/>
          </a:xfrm>
        </p:spPr>
        <p:txBody>
          <a:bodyPr>
            <a:normAutofit/>
          </a:bodyPr>
          <a:lstStyle/>
          <a:p>
            <a:r>
              <a:rPr lang="en-US" sz="1800" dirty="0" smtClean="0"/>
              <a:t>Improved UI based on user feedback.</a:t>
            </a:r>
          </a:p>
          <a:p>
            <a:r>
              <a:rPr lang="en-US" sz="1800" dirty="0" smtClean="0"/>
              <a:t>Increased browser compatibility so that the extension works on many browsers.</a:t>
            </a:r>
          </a:p>
          <a:p>
            <a:r>
              <a:rPr lang="en-US" sz="1800" dirty="0" smtClean="0"/>
              <a:t>Availability of the extension in multiple languages.</a:t>
            </a:r>
          </a:p>
          <a:p>
            <a:r>
              <a:rPr lang="en-US" sz="1800" dirty="0" smtClean="0"/>
              <a:t>Added functionalities, like timer recommendations for different websites commonly visited by users.</a:t>
            </a:r>
          </a:p>
          <a:p>
            <a:r>
              <a:rPr lang="en-US" sz="1800" dirty="0" smtClean="0"/>
              <a:t>Regular updates to fix bugs, improve performance, and add new features based on technological advancement.</a:t>
            </a:r>
          </a:p>
        </p:txBody>
      </p:sp>
      <p:pic>
        <p:nvPicPr>
          <p:cNvPr id="4" name="Picture 3"/>
          <p:cNvPicPr>
            <a:picLocks noChangeAspect="1"/>
          </p:cNvPicPr>
          <p:nvPr/>
        </p:nvPicPr>
        <p:blipFill>
          <a:blip r:embed="rId2"/>
          <a:stretch>
            <a:fillRect/>
          </a:stretch>
        </p:blipFill>
        <p:spPr>
          <a:xfrm>
            <a:off x="1030328" y="4935122"/>
            <a:ext cx="2754274" cy="1471815"/>
          </a:xfrm>
          <a:prstGeom prst="rect">
            <a:avLst/>
          </a:prstGeom>
        </p:spPr>
      </p:pic>
      <p:pic>
        <p:nvPicPr>
          <p:cNvPr id="5" name="Picture 4"/>
          <p:cNvPicPr>
            <a:picLocks noChangeAspect="1"/>
          </p:cNvPicPr>
          <p:nvPr/>
        </p:nvPicPr>
        <p:blipFill>
          <a:blip r:embed="rId3"/>
          <a:stretch>
            <a:fillRect/>
          </a:stretch>
        </p:blipFill>
        <p:spPr>
          <a:xfrm>
            <a:off x="8082493" y="4935122"/>
            <a:ext cx="2247501" cy="1471814"/>
          </a:xfrm>
          <a:prstGeom prst="rect">
            <a:avLst/>
          </a:prstGeom>
        </p:spPr>
      </p:pic>
      <p:pic>
        <p:nvPicPr>
          <p:cNvPr id="6" name="Picture 5"/>
          <p:cNvPicPr>
            <a:picLocks noChangeAspect="1"/>
          </p:cNvPicPr>
          <p:nvPr/>
        </p:nvPicPr>
        <p:blipFill>
          <a:blip r:embed="rId4"/>
          <a:stretch>
            <a:fillRect/>
          </a:stretch>
        </p:blipFill>
        <p:spPr>
          <a:xfrm>
            <a:off x="4529449" y="4632882"/>
            <a:ext cx="2808196" cy="1868903"/>
          </a:xfrm>
          <a:prstGeom prst="rect">
            <a:avLst/>
          </a:prstGeom>
        </p:spPr>
      </p:pic>
    </p:spTree>
    <p:extLst>
      <p:ext uri="{BB962C8B-B14F-4D97-AF65-F5344CB8AC3E}">
        <p14:creationId xmlns:p14="http://schemas.microsoft.com/office/powerpoint/2010/main" val="2323036967"/>
      </p:ext>
    </p:ext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circle(in)">
                                      <p:cBhvr>
                                        <p:cTn id="19" dur="20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 calcmode="lin" valueType="num">
                                      <p:cBhvr additive="base">
                                        <p:cTn id="3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circle(in)">
                                      <p:cBhvr>
                                        <p:cTn id="42" dur="20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circle(in)">
                                      <p:cBhvr>
                                        <p:cTn id="4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Damask</Template>
  <TotalTime>143</TotalTime>
  <Words>761</Words>
  <Application>Microsoft Office PowerPoint</Application>
  <PresentationFormat>Widescreen</PresentationFormat>
  <Paragraphs>72</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Bookman Old Style</vt:lpstr>
      <vt:lpstr>Rockwell</vt:lpstr>
      <vt:lpstr>Söhne</vt:lpstr>
      <vt:lpstr>Damask</vt:lpstr>
      <vt:lpstr>Enhancing productivity: Lockout limit</vt:lpstr>
      <vt:lpstr>Prelude</vt:lpstr>
      <vt:lpstr>Hurdles in the way</vt:lpstr>
      <vt:lpstr>Solution overview</vt:lpstr>
      <vt:lpstr>DEMO</vt:lpstr>
      <vt:lpstr>Technical Aspects</vt:lpstr>
      <vt:lpstr>PowerPoint Presentation</vt:lpstr>
      <vt:lpstr>Usage scenarios</vt:lpstr>
      <vt:lpstr>Future developments</vt:lpstr>
      <vt:lpstr>conclusion</vt:lpstr>
      <vt:lpstr>QnA session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“Lockout limit”</dc:title>
  <dc:creator>UMER</dc:creator>
  <cp:lastModifiedBy>UMER</cp:lastModifiedBy>
  <cp:revision>16</cp:revision>
  <dcterms:created xsi:type="dcterms:W3CDTF">2023-11-28T17:19:27Z</dcterms:created>
  <dcterms:modified xsi:type="dcterms:W3CDTF">2023-11-28T19:59:11Z</dcterms:modified>
</cp:coreProperties>
</file>